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147483078" r:id="rId5"/>
    <p:sldId id="2147483084" r:id="rId6"/>
    <p:sldId id="299" r:id="rId7"/>
    <p:sldId id="301" r:id="rId8"/>
    <p:sldId id="2147483099" r:id="rId9"/>
    <p:sldId id="2147483094" r:id="rId10"/>
    <p:sldId id="2147483098" r:id="rId11"/>
    <p:sldId id="2147483087" r:id="rId12"/>
    <p:sldId id="2147483097" r:id="rId13"/>
    <p:sldId id="2147483095" r:id="rId14"/>
    <p:sldId id="261" r:id="rId15"/>
    <p:sldId id="2147377087" r:id="rId16"/>
    <p:sldId id="2147481733" r:id="rId17"/>
    <p:sldId id="2147481736" r:id="rId18"/>
    <p:sldId id="2147481735" r:id="rId19"/>
    <p:sldId id="2147483100" r:id="rId20"/>
    <p:sldId id="2147481737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900"/>
    <a:srgbClr val="FFD300"/>
    <a:srgbClr val="FE4D00"/>
    <a:srgbClr val="0045B5"/>
    <a:srgbClr val="FFD100"/>
    <a:srgbClr val="FFB206"/>
    <a:srgbClr val="FF6900"/>
    <a:srgbClr val="008446"/>
    <a:srgbClr val="004415"/>
    <a:srgbClr val="384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C178B-A0D3-2FB3-B9A8-3B08A9C2F2CA}" v="109" dt="2026-04-15T14:35:19.987"/>
    <p1510:client id="{BE3E69BF-412C-4A52-A74A-6683F08B3809}" v="26" dt="2026-04-15T14:40:09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56B1A-D46F-4BF4-BBC3-3AE75047FEC6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1C771-E2F6-4429-8777-7FBFD67443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7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 lIns="99075" tIns="49538" rIns="99075" bIns="49538"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99E2F-338F-424C-8A51-FF0F2A20D900}" type="slidenum"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Ipiranga Titulos Medium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Ipiranga Titulo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70503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1DB54-EA06-E375-6EDF-B9B111688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F70A6B-D129-D17A-41F5-B412AAF07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55CA3A-F4F2-6F94-96EF-DD6C6CF6A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t-BR"/>
              <a:t>Diagnóstico com diversas áreas envolvidas: operações, </a:t>
            </a:r>
            <a:r>
              <a:rPr lang="pt-BR" err="1"/>
              <a:t>sma</a:t>
            </a:r>
            <a:r>
              <a:rPr lang="pt-BR"/>
              <a:t>, integridade e controles internos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Desenhamos um plano baseado em alguns pilares: pessoas, eficiência operacional, infra e serviço ao cliente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Agendas e visitas constantes da liderança para acompanhamento das evoluções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97CD3C-23F5-36D3-508D-43A55C12A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110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12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FD017-D16D-AA66-4828-E6B06C5E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7E7C34-886C-46FE-F238-DED214086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3D9473-A5E2-EB16-0570-80868BAD3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9649D6-C80F-4683-6E63-8C569A484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541E-16E7-4E19-8DEE-CAB5F55CB5F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7630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2F0DB-064E-87D9-E227-CF2E02866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9D61DB-DB15-87C4-3972-7AC20DC1E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F6F252-61AC-7D14-AF01-93E3C3BD2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90E617-2691-D443-E1E6-BB8DA2611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541E-16E7-4E19-8DEE-CAB5F55CB5F2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133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4BC6-7403-4584-84D4-61998DEF4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A5C76C-8FE9-435B-25D0-862CB0FAE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4768963-CDC8-2633-F659-B51F97B5B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FD61CB-BAB6-9FDF-D1C7-6FDC24425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541E-16E7-4E19-8DEE-CAB5F55CB5F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764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52528-2E89-10CB-3F00-4AD38D686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2A6AF8-8DCA-BFBE-8563-384932A723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5D48C9-FE6F-1A12-67B0-4E53A5736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0EB851-0395-83F1-DB7F-906AF4B63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0541E-16E7-4E19-8DEE-CAB5F55CB5F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821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583CE-0B71-53BF-609A-A5F45A37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997802-B1B4-AE58-FBDE-460E8817C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6E0076-6CE5-9373-60B8-52B424D14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Ruff e RDP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Terrana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Rede Sol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Pool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Raízen e IPP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Raízen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SP e 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Ipiranga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Vibra: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Direcional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Ninguém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FIT: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Ninguém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01B38B-AA8F-1910-3997-4D8AAE088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99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2476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354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EFE20-4EBE-B7C4-5941-91BA4EFC0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F0BD644-E334-24A5-3BD1-2D61AA365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B9209D2-65A6-449A-7B26-E15380002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Uberaba/MG –</a:t>
            </a:r>
            <a:r>
              <a:rPr lang="pt-BR"/>
              <a:t> </a:t>
            </a:r>
            <a:r>
              <a:rPr lang="pt-BR" b="1"/>
              <a:t>23.000m³</a:t>
            </a:r>
            <a:r>
              <a:rPr lang="pt-BR"/>
              <a:t> -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Ribeirão Preto/SP – 50.000m³ </a:t>
            </a:r>
            <a:r>
              <a:rPr lang="pt-BR" b="0"/>
              <a:t>-</a:t>
            </a:r>
            <a:r>
              <a:rPr lang="pt-BR"/>
              <a:t>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Paulínia/SP (Hub) – 90.000m³ </a:t>
            </a:r>
            <a:r>
              <a:rPr lang="pt-BR"/>
              <a:t>– Rodoviário/Ferroviário/Dutoviário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Guararema/SP (Hub) – 130.000m³ </a:t>
            </a:r>
            <a:r>
              <a:rPr lang="pt-BR" b="0"/>
              <a:t>-</a:t>
            </a:r>
            <a:r>
              <a:rPr lang="pt-BR" b="1"/>
              <a:t> </a:t>
            </a:r>
            <a:r>
              <a:rPr lang="pt-BR" b="0"/>
              <a:t>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="0"/>
              <a:t>Cabotagem: Basicamente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Uberaba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Ribeiro Preto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Paulínia &gt; Guararema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Guararema &gt; Caxias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F4003B-2940-8658-2CE1-55BDB7FA3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258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C4839-C2B7-866A-408C-D43D87C32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158DEE-B500-55BC-33E3-6C3CB54EA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93A9A3B-7F56-88E5-AC26-6AF7BD577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Uberaba/MG –</a:t>
            </a:r>
            <a:r>
              <a:rPr lang="pt-BR"/>
              <a:t> </a:t>
            </a:r>
            <a:r>
              <a:rPr lang="pt-BR" b="1"/>
              <a:t>23.000m³</a:t>
            </a:r>
            <a:r>
              <a:rPr lang="pt-BR"/>
              <a:t> -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Ribeirão Preto/SP – 50.000m³ </a:t>
            </a:r>
            <a:r>
              <a:rPr lang="pt-BR" b="0"/>
              <a:t>-</a:t>
            </a:r>
            <a:r>
              <a:rPr lang="pt-BR"/>
              <a:t>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Paulínia/SP (Hub) – 90.000m³ </a:t>
            </a:r>
            <a:r>
              <a:rPr lang="pt-BR"/>
              <a:t>– Rodoviário/Ferroviário/Dutoviário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Guararema/SP (Hub) – 130.000m³ </a:t>
            </a:r>
            <a:r>
              <a:rPr lang="pt-BR" b="0"/>
              <a:t>-</a:t>
            </a:r>
            <a:r>
              <a:rPr lang="pt-BR" b="1"/>
              <a:t> </a:t>
            </a:r>
            <a:r>
              <a:rPr lang="pt-BR" b="0"/>
              <a:t>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="0"/>
              <a:t>Cabotagem: Basicamente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Uberaba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Ribeiro Preto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Paulínia &gt; Guararema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Guararema &gt; Caxias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8CDFE-409A-4A1E-14D5-FBB82644F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09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43228-DBF5-2856-8310-7530E9B8A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D75DD93-D8AF-4A36-CAA4-18A360D79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732280-F6A2-C4FE-B90C-6FB207637F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Uberaba/MG –</a:t>
            </a:r>
            <a:r>
              <a:rPr lang="pt-BR"/>
              <a:t> </a:t>
            </a:r>
            <a:r>
              <a:rPr lang="pt-BR" b="1"/>
              <a:t>23.000m³</a:t>
            </a:r>
            <a:r>
              <a:rPr lang="pt-BR"/>
              <a:t> -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Ribeirão Preto/SP – 50.000m³ </a:t>
            </a:r>
            <a:r>
              <a:rPr lang="pt-BR" b="0"/>
              <a:t>-</a:t>
            </a:r>
            <a:r>
              <a:rPr lang="pt-BR"/>
              <a:t> Rodoviário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Paulínia/SP (Hub) – 90.000m³ </a:t>
            </a:r>
            <a:r>
              <a:rPr lang="pt-BR"/>
              <a:t>– Rodoviário/Ferroviário/Dutoviário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b="1"/>
              <a:t>Guararema/SP (Hub) – 130.000m³ </a:t>
            </a:r>
            <a:r>
              <a:rPr lang="pt-BR" b="0"/>
              <a:t>-</a:t>
            </a:r>
            <a:r>
              <a:rPr lang="pt-BR" b="1"/>
              <a:t> </a:t>
            </a:r>
            <a:r>
              <a:rPr lang="pt-BR" b="0"/>
              <a:t>Dutoviário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b="0"/>
          </a:p>
          <a:p>
            <a:pPr marL="0" indent="0">
              <a:buFont typeface="Arial" panose="020B0604020202020204" pitchFamily="34" charset="0"/>
              <a:buNone/>
            </a:pPr>
            <a:r>
              <a:rPr lang="pt-BR" b="0"/>
              <a:t>Cabotagem: Basicamente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Uberaba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Ribeiro Preto &gt; Paulínia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Paulínia &gt; Guararema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/>
              <a:t>Guararema &gt; Caxias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EBA4E5-6755-C958-07C9-39FA5AB7D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666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BD62C-9554-419D-7E8B-D7B46D992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93CCEF-36F7-D430-1CBB-E5D8041725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EC634F-7970-D338-FC11-B32AC14AAD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t-BR"/>
              <a:t>Diagnóstico com diversas áreas envolvidas: operações, </a:t>
            </a:r>
            <a:r>
              <a:rPr lang="pt-BR" err="1"/>
              <a:t>sma</a:t>
            </a:r>
            <a:r>
              <a:rPr lang="pt-BR"/>
              <a:t>, integridade e controles internos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Desenhamos um plano baseado em alguns pilares: pessoas, eficiência operacional, infra e serviço ao cliente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Agendas e visitas constantes da liderança para acompanhamento das evoluções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CAA10E2-ADBE-0534-354B-D35F090C7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519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4E25E-52BC-E92A-EA47-D30DD4626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21A90-0C06-0483-3EA5-0894C7323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F0C5B3-64CD-A615-000C-6B9D25E82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pt-BR"/>
              <a:t>Diagnóstico com diversas áreas envolvidas: operações, </a:t>
            </a:r>
            <a:r>
              <a:rPr lang="pt-BR" err="1"/>
              <a:t>sma</a:t>
            </a:r>
            <a:r>
              <a:rPr lang="pt-BR"/>
              <a:t>, integridade e controles internos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Desenhamos um plano baseado em alguns pilares: pessoas, eficiência operacional, infra e serviço ao cliente</a:t>
            </a:r>
          </a:p>
          <a:p>
            <a:pPr marL="228600" indent="-228600">
              <a:buFont typeface="+mj-lt"/>
              <a:buAutoNum type="arabicPeriod"/>
            </a:pPr>
            <a:endParaRPr lang="pt-BR"/>
          </a:p>
          <a:p>
            <a:pPr marL="228600" indent="-228600">
              <a:buFont typeface="+mj-lt"/>
              <a:buAutoNum type="arabicPeriod"/>
            </a:pPr>
            <a:r>
              <a:rPr lang="pt-BR"/>
              <a:t>Agendas e visitas constantes da liderança para acompanhamento das evoluções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F2E05F3-DE72-E5D9-BFD8-3E36C0BD2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817E2-7EC9-4040-9AE9-7074B3CDDBC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9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FF9BF-8721-49FC-3CF0-15DE8B2AE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BC4659-F029-B4D9-469F-1DB0B8503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DF5017-7DF9-0ED4-CCFA-F725E2B0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47ADD3-CF10-79B6-5857-BDFEFAC6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52C0E9-EB92-392B-889F-460BE03E2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510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F2238-2C4A-0009-E327-D084C88B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ED6B20-71AE-EC98-5F16-3B44C8A1E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DB4B38-B687-B0DD-0D1F-98D7B404E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941B1A-6FF4-CDD2-B7C5-B396356B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BC4473-E02B-195F-883E-7FA84900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4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474EF1-B4AB-0728-31BE-8BFBE6441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78FA4A-4178-582F-2E31-2A8122D09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AF2E1A-9219-172B-1759-7DE762396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D63BE7-EE00-1CF5-BC87-32DF2CF57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D59884-559C-FFF5-A7AD-E06C165D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45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Cartilha - Área Comercial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5BAC5-2828-4E5D-8A1F-3209DD2DF286}" type="datetime1">
              <a:rPr lang="en-US" smtClean="0"/>
              <a:t>4/15/2026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010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>
            <a:extLst>
              <a:ext uri="{FF2B5EF4-FFF2-40B4-BE49-F238E27FC236}">
                <a16:creationId xmlns:a16="http://schemas.microsoft.com/office/drawing/2014/main" id="{543FA243-AD44-E07F-B893-1140FCE15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7122" t="17122" r="17122" b="17122"/>
          <a:stretch>
            <a:fillRect/>
          </a:stretch>
        </p:blipFill>
        <p:spPr>
          <a:xfrm rot="16485417">
            <a:off x="-172411" y="266953"/>
            <a:ext cx="965296" cy="54297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Espaço Reservado para Número de Slide 5">
            <a:extLst>
              <a:ext uri="{FF2B5EF4-FFF2-40B4-BE49-F238E27FC236}">
                <a16:creationId xmlns:a16="http://schemas.microsoft.com/office/drawing/2014/main" id="{C4B013B8-7C93-0097-B7C1-726738B53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1385" y="6092904"/>
            <a:ext cx="2743200" cy="365125"/>
          </a:xfrm>
          <a:prstGeom prst="rect">
            <a:avLst/>
          </a:prstGeom>
        </p:spPr>
        <p:txBody>
          <a:bodyPr anchor="b"/>
          <a:lstStyle>
            <a:lvl1pPr algn="r">
              <a:defRPr sz="1400">
                <a:latin typeface="+mj-lt"/>
              </a:defRPr>
            </a:lvl1pPr>
          </a:lstStyle>
          <a:p>
            <a:fld id="{A1F239C2-FE6C-4678-9BC7-23388E4C1414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F04C6909-AE86-2367-820F-9415FE5C1A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034" y="11479"/>
            <a:ext cx="1121852" cy="1080000"/>
          </a:xfrm>
          <a:prstGeom prst="rect">
            <a:avLst/>
          </a:prstGeom>
        </p:spPr>
      </p:pic>
      <p:grpSp>
        <p:nvGrpSpPr>
          <p:cNvPr id="5" name="Grupo">
            <a:extLst>
              <a:ext uri="{FF2B5EF4-FFF2-40B4-BE49-F238E27FC236}">
                <a16:creationId xmlns:a16="http://schemas.microsoft.com/office/drawing/2014/main" id="{5A867FB0-CCE4-8793-D23B-8D7A2CD739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4587" y="194089"/>
            <a:ext cx="1019221" cy="540000"/>
            <a:chOff x="2546098" y="251738"/>
            <a:chExt cx="8339494" cy="4418399"/>
          </a:xfrm>
        </p:grpSpPr>
        <p:pic>
          <p:nvPicPr>
            <p:cNvPr id="6" name="3.png" descr="3.png">
              <a:extLst>
                <a:ext uri="{FF2B5EF4-FFF2-40B4-BE49-F238E27FC236}">
                  <a16:creationId xmlns:a16="http://schemas.microsoft.com/office/drawing/2014/main" id="{39E34BFE-9F4F-AC30-7BA0-0B462760F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781" t="17781" r="17781" b="17781"/>
            <a:stretch>
              <a:fillRect/>
            </a:stretch>
          </p:blipFill>
          <p:spPr>
            <a:xfrm>
              <a:off x="3030660" y="251738"/>
              <a:ext cx="7854932" cy="441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erviços">
              <a:extLst>
                <a:ext uri="{FF2B5EF4-FFF2-40B4-BE49-F238E27FC236}">
                  <a16:creationId xmlns:a16="http://schemas.microsoft.com/office/drawing/2014/main" id="{49C43297-6A66-3579-824F-DFC6AF221935}"/>
                </a:ext>
              </a:extLst>
            </p:cNvPr>
            <p:cNvSpPr txBox="1"/>
            <p:nvPr/>
          </p:nvSpPr>
          <p:spPr>
            <a:xfrm>
              <a:off x="2546098" y="530343"/>
              <a:ext cx="839963" cy="3357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000">
                  <a:solidFill>
                    <a:srgbClr val="FFFFFF"/>
                  </a:solidFill>
                </a:defRPr>
              </a:lvl1pPr>
            </a:lstStyle>
            <a:p>
              <a:endParaRPr sz="2000"/>
            </a:p>
          </p:txBody>
        </p:sp>
      </p:grpSp>
      <p:sp>
        <p:nvSpPr>
          <p:cNvPr id="8" name="Título 7">
            <a:extLst>
              <a:ext uri="{FF2B5EF4-FFF2-40B4-BE49-F238E27FC236}">
                <a16:creationId xmlns:a16="http://schemas.microsoft.com/office/drawing/2014/main" id="{D4230514-7108-74BA-793B-B8286129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650" y="67203"/>
            <a:ext cx="5823659" cy="471010"/>
          </a:xfrm>
        </p:spPr>
        <p:txBody>
          <a:bodyPr/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E6CD7CB0-69EC-1060-B5FA-712E35CFF5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650" y="614630"/>
            <a:ext cx="9925397" cy="4710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800" b="0">
                <a:solidFill>
                  <a:schemeClr val="tx1"/>
                </a:solidFill>
                <a:latin typeface="Ipiranga Textos Medium" panose="020B06030202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pt-BR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74679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DB689C-7DB3-4046-A1BF-E63F8EF78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11430000" cy="990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Place headline here (36pt, min 30pt)</a:t>
            </a: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CC4ECF-54A2-712D-31B8-C629EE1F3B5E}"/>
              </a:ext>
            </a:extLst>
          </p:cNvPr>
          <p:cNvGrpSpPr/>
          <p:nvPr userDrawn="1"/>
        </p:nvGrpSpPr>
        <p:grpSpPr>
          <a:xfrm rot="16200000">
            <a:off x="-1350811" y="1106682"/>
            <a:ext cx="1801027" cy="324853"/>
            <a:chOff x="5105472" y="6206020"/>
            <a:chExt cx="1801027" cy="3248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F57BC0-0993-F957-73F2-305A2E081409}"/>
                </a:ext>
              </a:extLst>
            </p:cNvPr>
            <p:cNvSpPr/>
            <p:nvPr/>
          </p:nvSpPr>
          <p:spPr>
            <a:xfrm rot="5400000">
              <a:off x="6581646" y="6206021"/>
              <a:ext cx="324853" cy="324852"/>
            </a:xfrm>
            <a:prstGeom prst="rect">
              <a:avLst/>
            </a:pr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pt-BR" err="1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9C8380-0267-1ECC-A6B1-DAEF48B1AD2B}"/>
                </a:ext>
              </a:extLst>
            </p:cNvPr>
            <p:cNvSpPr/>
            <p:nvPr/>
          </p:nvSpPr>
          <p:spPr>
            <a:xfrm rot="5400000">
              <a:off x="6212603" y="6206021"/>
              <a:ext cx="324853" cy="324852"/>
            </a:xfrm>
            <a:prstGeom prst="rect">
              <a:avLst/>
            </a:prstGeom>
            <a:solidFill>
              <a:srgbClr val="43A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pt-BR" err="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99D5BB-86A3-16E4-85E1-5606CB075B5D}"/>
                </a:ext>
              </a:extLst>
            </p:cNvPr>
            <p:cNvSpPr/>
            <p:nvPr/>
          </p:nvSpPr>
          <p:spPr>
            <a:xfrm rot="5400000">
              <a:off x="5843559" y="6206021"/>
              <a:ext cx="324853" cy="324852"/>
            </a:xfrm>
            <a:prstGeom prst="rect">
              <a:avLst/>
            </a:prstGeom>
            <a:solidFill>
              <a:srgbClr val="FDC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pt-BR" err="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2BB43D-ECBF-3FA2-1998-783941383C3C}"/>
                </a:ext>
              </a:extLst>
            </p:cNvPr>
            <p:cNvSpPr/>
            <p:nvPr/>
          </p:nvSpPr>
          <p:spPr>
            <a:xfrm rot="5400000">
              <a:off x="5474515" y="6206021"/>
              <a:ext cx="324853" cy="324852"/>
            </a:xfrm>
            <a:prstGeom prst="rect">
              <a:avLst/>
            </a:prstGeom>
            <a:solidFill>
              <a:srgbClr val="FFB2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pt-BR" err="1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55F2FE-22A0-21B7-6B31-2B96572FA13A}"/>
                </a:ext>
              </a:extLst>
            </p:cNvPr>
            <p:cNvSpPr/>
            <p:nvPr/>
          </p:nvSpPr>
          <p:spPr>
            <a:xfrm rot="5400000">
              <a:off x="5105471" y="6206021"/>
              <a:ext cx="324853" cy="324852"/>
            </a:xfrm>
            <a:prstGeom prst="rect">
              <a:avLst/>
            </a:prstGeom>
            <a:solidFill>
              <a:srgbClr val="FF7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pt-BR" err="1"/>
            </a:p>
          </p:txBody>
        </p:sp>
      </p:grpSp>
    </p:spTree>
    <p:extLst>
      <p:ext uri="{BB962C8B-B14F-4D97-AF65-F5344CB8AC3E}">
        <p14:creationId xmlns:p14="http://schemas.microsoft.com/office/powerpoint/2010/main" val="142516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785B74-C6EE-E15E-BD7A-09C19C94C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47C5AF-76ED-04A6-24F5-001325D3B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E68C0B-034D-5C29-4771-7029D400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9D80A8-B2AA-850C-36A6-6B11C993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4AB9DB-3188-F3B9-BFCB-54BB0511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954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26B6B-C33C-C767-6332-63C6B2003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4E56CD-A981-8853-F083-63732BE58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DBC16-69A5-D7A1-B3D4-E516143E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366C39-8C3A-1F25-90B6-FF050C0C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7FB2FA-9FFD-2A1B-F594-32BF98AD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127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73D4D7-8F28-744E-0B6A-C14547D2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64B126-A2F7-1166-25C3-73C8FB0F0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3B3BE40-E697-730F-72A2-EAD4CAC44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1EC1B5-0D11-7B93-5DA4-387F5E35B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32F22E-6852-6B05-30CE-0B697ABE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8D6648-62D0-A1CC-3F9C-47CCF769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34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867BA-6936-AA3F-F832-FF85BBD1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D2447D6-D768-6B5A-F743-54A434EB1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E92A38C-42B2-6BBD-6DF0-70D9C7015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FBDF45-6319-3625-0C4E-FF61DE762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58C5EB8-4ADD-6715-3AC8-505E8FFB0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CBA1B65-CAD1-D24E-F740-D85BDC6B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9AF9C56-4E8E-A191-D749-974B7E5C1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9BDB4-1B7D-D69E-3802-7D2BE9082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03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B6532C-133B-A065-8915-5ACE0D46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47ED1FE-551B-DF07-3C70-325133FD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6F40F81-166A-0709-CCB4-31962DC21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FDEF60-E46A-87E8-9F94-757CA31F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49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D195AAE-1B5B-BDB2-D10F-9B4B0E10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F8C1381-2F0A-1318-363D-79E52DCB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431CBA-D197-0D20-56ED-C6B32BFA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793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E7D1F-1E18-88A5-0EA5-EA09B6F3D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E65D61-E6DA-2316-F232-32488B2D6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A7AA36E-569E-E443-877D-94F369DB4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016EBA-BC06-15DA-3DFF-5FE1981C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6AF65D4-DFD4-BBE1-1A48-27759E18F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0D5A46-FCAC-C971-FCBB-15F3143F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017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98390-9B5F-E2CB-C7D6-BBAD1C53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2A0402B-291C-F645-077F-877D0B2DE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8767DBA-2404-7DAB-D714-0570CE68F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EAE114C-B147-1085-B6B9-7CB2D074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D5AFA04-C261-3EC8-67AC-3EE453FD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417EC21-FDF9-5C38-39D2-9176EA1E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4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AD7BAD9-4E5F-65F8-76ED-43B3A48DF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071A19-DA30-ABBC-0F31-FA328FECC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BFFD72-AB8E-0912-358F-8F210BEE88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D05E4-5FDB-4480-B620-3C3332F4E98B}" type="datetimeFigureOut">
              <a:rPr lang="pt-BR" smtClean="0"/>
              <a:t>15/04/2026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D4BD0D-49F3-51AF-D83C-9CE1F485E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0F6618-49AD-900E-AF25-77CD9EB25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BF82A-1A62-4B06-A875-4A3B9755CB75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299D2D-59A1-CD9B-3A1C-0FBA5578983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72580"/>
            <a:ext cx="73818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Ipiranga - Interna</a:t>
            </a:r>
          </a:p>
        </p:txBody>
      </p:sp>
    </p:spTree>
    <p:extLst>
      <p:ext uri="{BB962C8B-B14F-4D97-AF65-F5344CB8AC3E}">
        <p14:creationId xmlns:p14="http://schemas.microsoft.com/office/powerpoint/2010/main" val="155121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4.e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3.png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4.emf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12" Type="http://schemas.openxmlformats.org/officeDocument/2006/relationships/image" Target="../media/image35.svg"/><Relationship Id="rId17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30.png"/><Relationship Id="rId5" Type="http://schemas.openxmlformats.org/officeDocument/2006/relationships/image" Target="../media/image4.emf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image" Target="../media/image44.png"/><Relationship Id="rId5" Type="http://schemas.openxmlformats.org/officeDocument/2006/relationships/image" Target="../media/image4.emf"/><Relationship Id="rId10" Type="http://schemas.microsoft.com/office/2007/relationships/hdphoto" Target="../media/hdphoto3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FEFD-F0B4-7051-0DB3-F506F627B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tângulo 146">
            <a:extLst>
              <a:ext uri="{FF2B5EF4-FFF2-40B4-BE49-F238E27FC236}">
                <a16:creationId xmlns:a16="http://schemas.microsoft.com/office/drawing/2014/main" id="{24543600-63BD-1755-8BCA-ADA31F0DEC1C}"/>
              </a:ext>
            </a:extLst>
          </p:cNvPr>
          <p:cNvSpPr/>
          <p:nvPr/>
        </p:nvSpPr>
        <p:spPr>
          <a:xfrm>
            <a:off x="-26233" y="-419100"/>
            <a:ext cx="13182599" cy="7696200"/>
          </a:xfrm>
          <a:prstGeom prst="rect">
            <a:avLst/>
          </a:prstGeom>
          <a:solidFill>
            <a:srgbClr val="1228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  <a:latin typeface="Ipiranga Textos"/>
              <a:sym typeface="Ipiranga Titulos Medium"/>
            </a:endParaRPr>
          </a:p>
        </p:txBody>
      </p: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4D23744E-1776-25A6-C2CA-0E266E1AB6A1}"/>
              </a:ext>
            </a:extLst>
          </p:cNvPr>
          <p:cNvGrpSpPr/>
          <p:nvPr/>
        </p:nvGrpSpPr>
        <p:grpSpPr>
          <a:xfrm>
            <a:off x="761999" y="2195432"/>
            <a:ext cx="8024631" cy="1132248"/>
            <a:chOff x="1433348" y="3189380"/>
            <a:chExt cx="1196506" cy="1132248"/>
          </a:xfrm>
        </p:grpSpPr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1D251177-05AD-A399-2068-70B31A621738}"/>
                </a:ext>
              </a:extLst>
            </p:cNvPr>
            <p:cNvSpPr txBox="1"/>
            <p:nvPr/>
          </p:nvSpPr>
          <p:spPr>
            <a:xfrm>
              <a:off x="1433551" y="4068354"/>
              <a:ext cx="10" cy="25327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</a:defRPr>
              </a:lvl1pPr>
            </a:lstStyle>
            <a:p>
              <a:pPr>
                <a:lnSpc>
                  <a:spcPct val="80000"/>
                </a:lnSpc>
                <a:defRPr/>
              </a:pPr>
              <a:endParaRPr lang="pt-BR" sz="2000" b="0">
                <a:solidFill>
                  <a:srgbClr val="FF6900"/>
                </a:solidFill>
                <a:latin typeface="Ipiranga Titulos" panose="020B0503020203020204" pitchFamily="34" charset="0"/>
                <a:sym typeface="Ipiranga Titulos Medium"/>
              </a:endParaRP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4EEB9BCB-3691-6C18-9DE4-11B4E45AE2BD}"/>
                </a:ext>
              </a:extLst>
            </p:cNvPr>
            <p:cNvSpPr txBox="1"/>
            <p:nvPr/>
          </p:nvSpPr>
          <p:spPr>
            <a:xfrm>
              <a:off x="1433348" y="3189380"/>
              <a:ext cx="1196506" cy="83580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b="1" i="0" u="none" strike="noStrike" cap="none" normalizeH="0" baseline="0">
                  <a:ln>
                    <a:noFill/>
                  </a:ln>
                  <a:solidFill>
                    <a:srgbClr val="0046BC"/>
                  </a:solidFill>
                  <a:effectLst/>
                  <a:uLnTx/>
                  <a:uFillTx/>
                  <a:latin typeface="Ipiranga Titulos Black" panose="020B0903020203020204" pitchFamily="34" charset="0"/>
                </a:defRPr>
              </a:lvl1pPr>
            </a:lstStyle>
            <a:p>
              <a:pPr>
                <a:defRPr/>
              </a:pPr>
              <a:r>
                <a:rPr lang="pt-BR" sz="6600">
                  <a:solidFill>
                    <a:srgbClr val="FF6900"/>
                  </a:solidFill>
                </a:rPr>
                <a:t>Duque de Caxias/RJ</a:t>
              </a:r>
              <a:endParaRPr lang="pt-BR" sz="6600">
                <a:solidFill>
                  <a:srgbClr val="FF6900"/>
                </a:solidFill>
                <a:sym typeface="Ipiranga Titulos Medium"/>
              </a:endParaRPr>
            </a:p>
          </p:txBody>
        </p:sp>
      </p:grpSp>
      <p:sp>
        <p:nvSpPr>
          <p:cNvPr id="134" name="object 4">
            <a:extLst>
              <a:ext uri="{FF2B5EF4-FFF2-40B4-BE49-F238E27FC236}">
                <a16:creationId xmlns:a16="http://schemas.microsoft.com/office/drawing/2014/main" id="{BACAFE94-08B7-078A-ED71-D7B4CDBA0CA6}"/>
              </a:ext>
            </a:extLst>
          </p:cNvPr>
          <p:cNvSpPr/>
          <p:nvPr/>
        </p:nvSpPr>
        <p:spPr>
          <a:xfrm>
            <a:off x="726381" y="4642338"/>
            <a:ext cx="2584041" cy="2273723"/>
          </a:xfrm>
          <a:custGeom>
            <a:avLst/>
            <a:gdLst/>
            <a:ahLst/>
            <a:cxnLst/>
            <a:rect l="l" t="t" r="r" b="b"/>
            <a:pathLst>
              <a:path w="4004945" h="4464050">
                <a:moveTo>
                  <a:pt x="342574" y="0"/>
                </a:moveTo>
                <a:lnTo>
                  <a:pt x="303280" y="689"/>
                </a:lnTo>
                <a:lnTo>
                  <a:pt x="264708" y="6273"/>
                </a:lnTo>
                <a:lnTo>
                  <a:pt x="227250" y="16478"/>
                </a:lnTo>
                <a:lnTo>
                  <a:pt x="191296" y="31026"/>
                </a:lnTo>
                <a:lnTo>
                  <a:pt x="157238" y="49643"/>
                </a:lnTo>
                <a:lnTo>
                  <a:pt x="125468" y="72051"/>
                </a:lnTo>
                <a:lnTo>
                  <a:pt x="96377" y="97976"/>
                </a:lnTo>
                <a:lnTo>
                  <a:pt x="70356" y="127140"/>
                </a:lnTo>
                <a:lnTo>
                  <a:pt x="47796" y="159269"/>
                </a:lnTo>
                <a:lnTo>
                  <a:pt x="29089" y="194086"/>
                </a:lnTo>
                <a:lnTo>
                  <a:pt x="14627" y="231315"/>
                </a:lnTo>
                <a:lnTo>
                  <a:pt x="4800" y="270680"/>
                </a:lnTo>
                <a:lnTo>
                  <a:pt x="0" y="311906"/>
                </a:lnTo>
                <a:lnTo>
                  <a:pt x="618" y="354717"/>
                </a:lnTo>
                <a:lnTo>
                  <a:pt x="7045" y="398836"/>
                </a:lnTo>
                <a:lnTo>
                  <a:pt x="867864" y="4464042"/>
                </a:lnTo>
                <a:lnTo>
                  <a:pt x="2007975" y="4464042"/>
                </a:lnTo>
                <a:lnTo>
                  <a:pt x="3859311" y="2881444"/>
                </a:lnTo>
                <a:lnTo>
                  <a:pt x="3893444" y="2848844"/>
                </a:lnTo>
                <a:lnTo>
                  <a:pt x="3922987" y="2813584"/>
                </a:lnTo>
                <a:lnTo>
                  <a:pt x="3947959" y="2776062"/>
                </a:lnTo>
                <a:lnTo>
                  <a:pt x="3968378" y="2736676"/>
                </a:lnTo>
                <a:lnTo>
                  <a:pt x="3984265" y="2695823"/>
                </a:lnTo>
                <a:lnTo>
                  <a:pt x="3995638" y="2653900"/>
                </a:lnTo>
                <a:lnTo>
                  <a:pt x="4002516" y="2611304"/>
                </a:lnTo>
                <a:lnTo>
                  <a:pt x="4004919" y="2568432"/>
                </a:lnTo>
                <a:lnTo>
                  <a:pt x="4002865" y="2525682"/>
                </a:lnTo>
                <a:lnTo>
                  <a:pt x="3996374" y="2483451"/>
                </a:lnTo>
                <a:lnTo>
                  <a:pt x="3985465" y="2442135"/>
                </a:lnTo>
                <a:lnTo>
                  <a:pt x="3970156" y="2402133"/>
                </a:lnTo>
                <a:lnTo>
                  <a:pt x="3950468" y="2363842"/>
                </a:lnTo>
                <a:lnTo>
                  <a:pt x="3926419" y="2327658"/>
                </a:lnTo>
                <a:lnTo>
                  <a:pt x="3898028" y="2293979"/>
                </a:lnTo>
                <a:lnTo>
                  <a:pt x="3865314" y="2263203"/>
                </a:lnTo>
                <a:lnTo>
                  <a:pt x="3828297" y="2235726"/>
                </a:lnTo>
                <a:lnTo>
                  <a:pt x="499145" y="51719"/>
                </a:lnTo>
                <a:lnTo>
                  <a:pt x="460876" y="30066"/>
                </a:lnTo>
                <a:lnTo>
                  <a:pt x="421763" y="14412"/>
                </a:lnTo>
                <a:lnTo>
                  <a:pt x="382199" y="4482"/>
                </a:lnTo>
                <a:lnTo>
                  <a:pt x="342574" y="0"/>
                </a:lnTo>
                <a:close/>
              </a:path>
            </a:pathLst>
          </a:custGeom>
          <a:solidFill>
            <a:srgbClr val="0045B5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200">
              <a:solidFill>
                <a:srgbClr val="0045B5"/>
              </a:solidFill>
              <a:latin typeface="Ipiranga Textos"/>
              <a:sym typeface="Ipiranga Titulos Medium"/>
            </a:endParaRPr>
          </a:p>
        </p:txBody>
      </p:sp>
      <p:sp>
        <p:nvSpPr>
          <p:cNvPr id="135" name="object 5">
            <a:extLst>
              <a:ext uri="{FF2B5EF4-FFF2-40B4-BE49-F238E27FC236}">
                <a16:creationId xmlns:a16="http://schemas.microsoft.com/office/drawing/2014/main" id="{8981D80D-948D-4EC3-F9A1-3646F2EEA003}"/>
              </a:ext>
            </a:extLst>
          </p:cNvPr>
          <p:cNvSpPr/>
          <p:nvPr/>
        </p:nvSpPr>
        <p:spPr>
          <a:xfrm>
            <a:off x="94905" y="4694270"/>
            <a:ext cx="2584041" cy="2273723"/>
          </a:xfrm>
          <a:custGeom>
            <a:avLst/>
            <a:gdLst/>
            <a:ahLst/>
            <a:cxnLst/>
            <a:rect l="l" t="t" r="r" b="b"/>
            <a:pathLst>
              <a:path w="4004945" h="4464050">
                <a:moveTo>
                  <a:pt x="342565" y="0"/>
                </a:moveTo>
                <a:lnTo>
                  <a:pt x="303270" y="689"/>
                </a:lnTo>
                <a:lnTo>
                  <a:pt x="264698" y="6273"/>
                </a:lnTo>
                <a:lnTo>
                  <a:pt x="227239" y="16478"/>
                </a:lnTo>
                <a:lnTo>
                  <a:pt x="191286" y="31026"/>
                </a:lnTo>
                <a:lnTo>
                  <a:pt x="157229" y="49643"/>
                </a:lnTo>
                <a:lnTo>
                  <a:pt x="125460" y="72051"/>
                </a:lnTo>
                <a:lnTo>
                  <a:pt x="96370" y="97976"/>
                </a:lnTo>
                <a:lnTo>
                  <a:pt x="70350" y="127140"/>
                </a:lnTo>
                <a:lnTo>
                  <a:pt x="47792" y="159269"/>
                </a:lnTo>
                <a:lnTo>
                  <a:pt x="29086" y="194086"/>
                </a:lnTo>
                <a:lnTo>
                  <a:pt x="14625" y="231315"/>
                </a:lnTo>
                <a:lnTo>
                  <a:pt x="4799" y="270680"/>
                </a:lnTo>
                <a:lnTo>
                  <a:pt x="0" y="311906"/>
                </a:lnTo>
                <a:lnTo>
                  <a:pt x="618" y="354717"/>
                </a:lnTo>
                <a:lnTo>
                  <a:pt x="7046" y="398836"/>
                </a:lnTo>
                <a:lnTo>
                  <a:pt x="867864" y="4464042"/>
                </a:lnTo>
                <a:lnTo>
                  <a:pt x="2007971" y="4464042"/>
                </a:lnTo>
                <a:lnTo>
                  <a:pt x="3859286" y="2881444"/>
                </a:lnTo>
                <a:lnTo>
                  <a:pt x="3893420" y="2848844"/>
                </a:lnTo>
                <a:lnTo>
                  <a:pt x="3922963" y="2813584"/>
                </a:lnTo>
                <a:lnTo>
                  <a:pt x="3947935" y="2776062"/>
                </a:lnTo>
                <a:lnTo>
                  <a:pt x="3968355" y="2736676"/>
                </a:lnTo>
                <a:lnTo>
                  <a:pt x="3984243" y="2695823"/>
                </a:lnTo>
                <a:lnTo>
                  <a:pt x="3995617" y="2653900"/>
                </a:lnTo>
                <a:lnTo>
                  <a:pt x="4002495" y="2611304"/>
                </a:lnTo>
                <a:lnTo>
                  <a:pt x="4004899" y="2568432"/>
                </a:lnTo>
                <a:lnTo>
                  <a:pt x="4002846" y="2525682"/>
                </a:lnTo>
                <a:lnTo>
                  <a:pt x="3996355" y="2483451"/>
                </a:lnTo>
                <a:lnTo>
                  <a:pt x="3985446" y="2442135"/>
                </a:lnTo>
                <a:lnTo>
                  <a:pt x="3970137" y="2402133"/>
                </a:lnTo>
                <a:lnTo>
                  <a:pt x="3950449" y="2363842"/>
                </a:lnTo>
                <a:lnTo>
                  <a:pt x="3926399" y="2327658"/>
                </a:lnTo>
                <a:lnTo>
                  <a:pt x="3898007" y="2293979"/>
                </a:lnTo>
                <a:lnTo>
                  <a:pt x="3865292" y="2263203"/>
                </a:lnTo>
                <a:lnTo>
                  <a:pt x="3828273" y="2235726"/>
                </a:lnTo>
                <a:lnTo>
                  <a:pt x="499146" y="51719"/>
                </a:lnTo>
                <a:lnTo>
                  <a:pt x="460873" y="30066"/>
                </a:lnTo>
                <a:lnTo>
                  <a:pt x="421758" y="14412"/>
                </a:lnTo>
                <a:lnTo>
                  <a:pt x="382191" y="4482"/>
                </a:lnTo>
                <a:lnTo>
                  <a:pt x="342565" y="0"/>
                </a:lnTo>
                <a:close/>
              </a:path>
            </a:pathLst>
          </a:custGeom>
          <a:solidFill>
            <a:srgbClr val="FF690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200">
              <a:solidFill>
                <a:srgbClr val="0045B5"/>
              </a:solidFill>
              <a:latin typeface="Ipiranga Textos"/>
              <a:sym typeface="Ipiranga Titulos Medium"/>
            </a:endParaRPr>
          </a:p>
        </p:txBody>
      </p:sp>
      <p:sp>
        <p:nvSpPr>
          <p:cNvPr id="136" name="object 6">
            <a:extLst>
              <a:ext uri="{FF2B5EF4-FFF2-40B4-BE49-F238E27FC236}">
                <a16:creationId xmlns:a16="http://schemas.microsoft.com/office/drawing/2014/main" id="{30123424-7E92-2A3F-816B-3D62B7C0B8C9}"/>
              </a:ext>
            </a:extLst>
          </p:cNvPr>
          <p:cNvSpPr/>
          <p:nvPr/>
        </p:nvSpPr>
        <p:spPr>
          <a:xfrm>
            <a:off x="-206345" y="4776929"/>
            <a:ext cx="2253815" cy="2242997"/>
          </a:xfrm>
          <a:custGeom>
            <a:avLst/>
            <a:gdLst/>
            <a:ahLst/>
            <a:cxnLst/>
            <a:rect l="l" t="t" r="r" b="b"/>
            <a:pathLst>
              <a:path w="3493134" h="4403725">
                <a:moveTo>
                  <a:pt x="0" y="0"/>
                </a:moveTo>
                <a:lnTo>
                  <a:pt x="0" y="2724626"/>
                </a:lnTo>
                <a:lnTo>
                  <a:pt x="355544" y="4403679"/>
                </a:lnTo>
                <a:lnTo>
                  <a:pt x="1495639" y="4403679"/>
                </a:lnTo>
                <a:lnTo>
                  <a:pt x="3346965" y="2821081"/>
                </a:lnTo>
                <a:lnTo>
                  <a:pt x="3381098" y="2788481"/>
                </a:lnTo>
                <a:lnTo>
                  <a:pt x="3410641" y="2753221"/>
                </a:lnTo>
                <a:lnTo>
                  <a:pt x="3435613" y="2715699"/>
                </a:lnTo>
                <a:lnTo>
                  <a:pt x="3456033" y="2676313"/>
                </a:lnTo>
                <a:lnTo>
                  <a:pt x="3471920" y="2635460"/>
                </a:lnTo>
                <a:lnTo>
                  <a:pt x="3483292" y="2593537"/>
                </a:lnTo>
                <a:lnTo>
                  <a:pt x="3490171" y="2550941"/>
                </a:lnTo>
                <a:lnTo>
                  <a:pt x="3492573" y="2508069"/>
                </a:lnTo>
                <a:lnTo>
                  <a:pt x="3490520" y="2465319"/>
                </a:lnTo>
                <a:lnTo>
                  <a:pt x="3484028" y="2423088"/>
                </a:lnTo>
                <a:lnTo>
                  <a:pt x="3473119" y="2381772"/>
                </a:lnTo>
                <a:lnTo>
                  <a:pt x="3457811" y="2341770"/>
                </a:lnTo>
                <a:lnTo>
                  <a:pt x="3438122" y="2303479"/>
                </a:lnTo>
                <a:lnTo>
                  <a:pt x="3414073" y="2267295"/>
                </a:lnTo>
                <a:lnTo>
                  <a:pt x="3385682" y="2233616"/>
                </a:lnTo>
                <a:lnTo>
                  <a:pt x="3352969" y="2202840"/>
                </a:lnTo>
                <a:lnTo>
                  <a:pt x="3315952" y="2175363"/>
                </a:lnTo>
                <a:lnTo>
                  <a:pt x="0" y="0"/>
                </a:lnTo>
                <a:close/>
              </a:path>
            </a:pathLst>
          </a:custGeom>
          <a:solidFill>
            <a:srgbClr val="FFE91A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200">
              <a:solidFill>
                <a:srgbClr val="0045B5"/>
              </a:solidFill>
              <a:latin typeface="Ipiranga Textos"/>
              <a:sym typeface="Ipiranga Titulos Medium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A6F1904-0769-20B8-6BD6-D3677B8FD707}"/>
              </a:ext>
            </a:extLst>
          </p:cNvPr>
          <p:cNvGrpSpPr/>
          <p:nvPr/>
        </p:nvGrpSpPr>
        <p:grpSpPr>
          <a:xfrm>
            <a:off x="1032270" y="867429"/>
            <a:ext cx="1844164" cy="539965"/>
            <a:chOff x="2967037" y="2557462"/>
            <a:chExt cx="6259925" cy="1740216"/>
          </a:xfrm>
          <a:solidFill>
            <a:schemeClr val="bg1">
              <a:lumMod val="95000"/>
            </a:schemeClr>
          </a:solidFill>
        </p:grpSpPr>
        <p:sp>
          <p:nvSpPr>
            <p:cNvPr id="148" name="Forma Livre: Forma 4">
              <a:extLst>
                <a:ext uri="{FF2B5EF4-FFF2-40B4-BE49-F238E27FC236}">
                  <a16:creationId xmlns:a16="http://schemas.microsoft.com/office/drawing/2014/main" id="{931E86BD-3442-83CB-BF82-20D67377AF41}"/>
                </a:ext>
              </a:extLst>
            </p:cNvPr>
            <p:cNvSpPr/>
            <p:nvPr/>
          </p:nvSpPr>
          <p:spPr>
            <a:xfrm>
              <a:off x="2967037" y="2557462"/>
              <a:ext cx="1638014" cy="1490471"/>
            </a:xfrm>
            <a:custGeom>
              <a:avLst/>
              <a:gdLst>
                <a:gd name="connsiteX0" fmla="*/ 1370838 w 1638014"/>
                <a:gd name="connsiteY0" fmla="*/ 261842 h 1490471"/>
                <a:gd name="connsiteX1" fmla="*/ 1029843 w 1638014"/>
                <a:gd name="connsiteY1" fmla="*/ 590550 h 1490471"/>
                <a:gd name="connsiteX2" fmla="*/ 987647 w 1638014"/>
                <a:gd name="connsiteY2" fmla="*/ 611600 h 1490471"/>
                <a:gd name="connsiteX3" fmla="*/ 945452 w 1638014"/>
                <a:gd name="connsiteY3" fmla="*/ 574643 h 1490471"/>
                <a:gd name="connsiteX4" fmla="*/ 850583 w 1638014"/>
                <a:gd name="connsiteY4" fmla="*/ 251269 h 1490471"/>
                <a:gd name="connsiteX5" fmla="*/ 847058 w 1638014"/>
                <a:gd name="connsiteY5" fmla="*/ 230219 h 1490471"/>
                <a:gd name="connsiteX6" fmla="*/ 890969 w 1638014"/>
                <a:gd name="connsiteY6" fmla="*/ 188024 h 1490471"/>
                <a:gd name="connsiteX7" fmla="*/ 1354931 w 1638014"/>
                <a:gd name="connsiteY7" fmla="*/ 188024 h 1490471"/>
                <a:gd name="connsiteX8" fmla="*/ 1391888 w 1638014"/>
                <a:gd name="connsiteY8" fmla="*/ 223171 h 1490471"/>
                <a:gd name="connsiteX9" fmla="*/ 1370838 w 1638014"/>
                <a:gd name="connsiteY9" fmla="*/ 261842 h 1490471"/>
                <a:gd name="connsiteX10" fmla="*/ 1569530 w 1638014"/>
                <a:gd name="connsiteY10" fmla="*/ 17526 h 1490471"/>
                <a:gd name="connsiteX11" fmla="*/ 1003554 w 1638014"/>
                <a:gd name="connsiteY11" fmla="*/ 0 h 1490471"/>
                <a:gd name="connsiteX12" fmla="*/ 207359 w 1638014"/>
                <a:gd name="connsiteY12" fmla="*/ 209169 h 1490471"/>
                <a:gd name="connsiteX13" fmla="*/ 0 w 1638014"/>
                <a:gd name="connsiteY13" fmla="*/ 1170527 h 1490471"/>
                <a:gd name="connsiteX14" fmla="*/ 0 w 1638014"/>
                <a:gd name="connsiteY14" fmla="*/ 1425416 h 1490471"/>
                <a:gd name="connsiteX15" fmla="*/ 63246 w 1638014"/>
                <a:gd name="connsiteY15" fmla="*/ 1490472 h 1490471"/>
                <a:gd name="connsiteX16" fmla="*/ 142304 w 1638014"/>
                <a:gd name="connsiteY16" fmla="*/ 1448276 h 1490471"/>
                <a:gd name="connsiteX17" fmla="*/ 884015 w 1638014"/>
                <a:gd name="connsiteY17" fmla="*/ 731139 h 1490471"/>
                <a:gd name="connsiteX18" fmla="*/ 924401 w 1638014"/>
                <a:gd name="connsiteY18" fmla="*/ 711803 h 1490471"/>
                <a:gd name="connsiteX19" fmla="*/ 970121 w 1638014"/>
                <a:gd name="connsiteY19" fmla="*/ 759238 h 1490471"/>
                <a:gd name="connsiteX20" fmla="*/ 970121 w 1638014"/>
                <a:gd name="connsiteY20" fmla="*/ 1437608 h 1490471"/>
                <a:gd name="connsiteX21" fmla="*/ 1019365 w 1638014"/>
                <a:gd name="connsiteY21" fmla="*/ 1490377 h 1490471"/>
                <a:gd name="connsiteX22" fmla="*/ 1042226 w 1638014"/>
                <a:gd name="connsiteY22" fmla="*/ 1490377 h 1490471"/>
                <a:gd name="connsiteX23" fmla="*/ 1451705 w 1638014"/>
                <a:gd name="connsiteY23" fmla="*/ 1298829 h 1490471"/>
                <a:gd name="connsiteX24" fmla="*/ 1638014 w 1638014"/>
                <a:gd name="connsiteY24" fmla="*/ 521970 h 1490471"/>
                <a:gd name="connsiteX25" fmla="*/ 1638014 w 1638014"/>
                <a:gd name="connsiteY25" fmla="*/ 87916 h 1490471"/>
                <a:gd name="connsiteX26" fmla="*/ 1569434 w 1638014"/>
                <a:gd name="connsiteY26" fmla="*/ 17621 h 149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38014" h="1490471">
                  <a:moveTo>
                    <a:pt x="1370838" y="261842"/>
                  </a:moveTo>
                  <a:lnTo>
                    <a:pt x="1029843" y="590550"/>
                  </a:lnTo>
                  <a:cubicBezTo>
                    <a:pt x="1014032" y="606362"/>
                    <a:pt x="999935" y="611600"/>
                    <a:pt x="987647" y="611600"/>
                  </a:cubicBezTo>
                  <a:cubicBezTo>
                    <a:pt x="966597" y="611600"/>
                    <a:pt x="952500" y="597503"/>
                    <a:pt x="945452" y="574643"/>
                  </a:cubicBezTo>
                  <a:lnTo>
                    <a:pt x="850583" y="251269"/>
                  </a:lnTo>
                  <a:cubicBezTo>
                    <a:pt x="848868" y="244221"/>
                    <a:pt x="847058" y="237173"/>
                    <a:pt x="847058" y="230219"/>
                  </a:cubicBezTo>
                  <a:cubicBezTo>
                    <a:pt x="847058" y="205645"/>
                    <a:pt x="862870" y="188024"/>
                    <a:pt x="890969" y="188024"/>
                  </a:cubicBezTo>
                  <a:lnTo>
                    <a:pt x="1354931" y="188024"/>
                  </a:lnTo>
                  <a:cubicBezTo>
                    <a:pt x="1374267" y="188024"/>
                    <a:pt x="1391888" y="202121"/>
                    <a:pt x="1391888" y="223171"/>
                  </a:cubicBezTo>
                  <a:cubicBezTo>
                    <a:pt x="1391888" y="233744"/>
                    <a:pt x="1384840" y="247745"/>
                    <a:pt x="1370838" y="261842"/>
                  </a:cubicBezTo>
                  <a:moveTo>
                    <a:pt x="1569530" y="17526"/>
                  </a:moveTo>
                  <a:cubicBezTo>
                    <a:pt x="1525619" y="12287"/>
                    <a:pt x="1172337" y="0"/>
                    <a:pt x="1003554" y="0"/>
                  </a:cubicBezTo>
                  <a:cubicBezTo>
                    <a:pt x="660845" y="0"/>
                    <a:pt x="405956" y="1715"/>
                    <a:pt x="207359" y="209169"/>
                  </a:cubicBezTo>
                  <a:cubicBezTo>
                    <a:pt x="0" y="425291"/>
                    <a:pt x="0" y="709994"/>
                    <a:pt x="0" y="1170527"/>
                  </a:cubicBezTo>
                  <a:lnTo>
                    <a:pt x="0" y="1425416"/>
                  </a:lnTo>
                  <a:cubicBezTo>
                    <a:pt x="0" y="1464088"/>
                    <a:pt x="21050" y="1490472"/>
                    <a:pt x="63246" y="1490472"/>
                  </a:cubicBezTo>
                  <a:cubicBezTo>
                    <a:pt x="87821" y="1490472"/>
                    <a:pt x="107156" y="1483424"/>
                    <a:pt x="142304" y="1448276"/>
                  </a:cubicBezTo>
                  <a:lnTo>
                    <a:pt x="884015" y="731139"/>
                  </a:lnTo>
                  <a:cubicBezTo>
                    <a:pt x="896303" y="718852"/>
                    <a:pt x="912114" y="711803"/>
                    <a:pt x="924401" y="711803"/>
                  </a:cubicBezTo>
                  <a:cubicBezTo>
                    <a:pt x="948976" y="711803"/>
                    <a:pt x="970121" y="731139"/>
                    <a:pt x="970121" y="759238"/>
                  </a:cubicBezTo>
                  <a:lnTo>
                    <a:pt x="970121" y="1437608"/>
                  </a:lnTo>
                  <a:cubicBezTo>
                    <a:pt x="970121" y="1469231"/>
                    <a:pt x="989457" y="1490377"/>
                    <a:pt x="1019365" y="1490377"/>
                  </a:cubicBezTo>
                  <a:lnTo>
                    <a:pt x="1042226" y="1490377"/>
                  </a:lnTo>
                  <a:cubicBezTo>
                    <a:pt x="1131856" y="1490377"/>
                    <a:pt x="1305878" y="1453420"/>
                    <a:pt x="1451705" y="1298829"/>
                  </a:cubicBezTo>
                  <a:cubicBezTo>
                    <a:pt x="1629251" y="1112520"/>
                    <a:pt x="1638014" y="908685"/>
                    <a:pt x="1638014" y="521970"/>
                  </a:cubicBezTo>
                  <a:lnTo>
                    <a:pt x="1638014" y="87916"/>
                  </a:lnTo>
                  <a:cubicBezTo>
                    <a:pt x="1638014" y="49244"/>
                    <a:pt x="1611630" y="22860"/>
                    <a:pt x="1569434" y="176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49" name="Forma Livre: Forma 5">
              <a:extLst>
                <a:ext uri="{FF2B5EF4-FFF2-40B4-BE49-F238E27FC236}">
                  <a16:creationId xmlns:a16="http://schemas.microsoft.com/office/drawing/2014/main" id="{8095EA83-1779-061D-6FF8-37779B1DF153}"/>
                </a:ext>
              </a:extLst>
            </p:cNvPr>
            <p:cNvSpPr/>
            <p:nvPr/>
          </p:nvSpPr>
          <p:spPr>
            <a:xfrm>
              <a:off x="5014531" y="3269265"/>
              <a:ext cx="157733" cy="780383"/>
            </a:xfrm>
            <a:custGeom>
              <a:avLst/>
              <a:gdLst>
                <a:gd name="connsiteX0" fmla="*/ 138017 w 157733"/>
                <a:gd name="connsiteY0" fmla="*/ 0 h 780383"/>
                <a:gd name="connsiteX1" fmla="*/ 19717 w 157733"/>
                <a:gd name="connsiteY1" fmla="*/ 0 h 780383"/>
                <a:gd name="connsiteX2" fmla="*/ 0 w 157733"/>
                <a:gd name="connsiteY2" fmla="*/ 19717 h 780383"/>
                <a:gd name="connsiteX3" fmla="*/ 0 w 157733"/>
                <a:gd name="connsiteY3" fmla="*/ 760666 h 780383"/>
                <a:gd name="connsiteX4" fmla="*/ 19717 w 157733"/>
                <a:gd name="connsiteY4" fmla="*/ 780383 h 780383"/>
                <a:gd name="connsiteX5" fmla="*/ 138017 w 157733"/>
                <a:gd name="connsiteY5" fmla="*/ 780383 h 780383"/>
                <a:gd name="connsiteX6" fmla="*/ 157734 w 157733"/>
                <a:gd name="connsiteY6" fmla="*/ 760666 h 780383"/>
                <a:gd name="connsiteX7" fmla="*/ 157734 w 157733"/>
                <a:gd name="connsiteY7" fmla="*/ 19717 h 780383"/>
                <a:gd name="connsiteX8" fmla="*/ 138017 w 157733"/>
                <a:gd name="connsiteY8" fmla="*/ 0 h 7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733" h="780383">
                  <a:moveTo>
                    <a:pt x="138017" y="0"/>
                  </a:moveTo>
                  <a:lnTo>
                    <a:pt x="19717" y="0"/>
                  </a:lnTo>
                  <a:cubicBezTo>
                    <a:pt x="6572" y="0"/>
                    <a:pt x="0" y="6572"/>
                    <a:pt x="0" y="19717"/>
                  </a:cubicBezTo>
                  <a:lnTo>
                    <a:pt x="0" y="760666"/>
                  </a:lnTo>
                  <a:cubicBezTo>
                    <a:pt x="0" y="773811"/>
                    <a:pt x="6572" y="780383"/>
                    <a:pt x="19717" y="780383"/>
                  </a:cubicBezTo>
                  <a:lnTo>
                    <a:pt x="138017" y="780383"/>
                  </a:lnTo>
                  <a:cubicBezTo>
                    <a:pt x="151162" y="780383"/>
                    <a:pt x="157734" y="773811"/>
                    <a:pt x="157734" y="760666"/>
                  </a:cubicBezTo>
                  <a:lnTo>
                    <a:pt x="157734" y="19717"/>
                  </a:lnTo>
                  <a:cubicBezTo>
                    <a:pt x="157734" y="6572"/>
                    <a:pt x="151162" y="0"/>
                    <a:pt x="138017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0" name="Forma Livre: Forma 6">
              <a:extLst>
                <a:ext uri="{FF2B5EF4-FFF2-40B4-BE49-F238E27FC236}">
                  <a16:creationId xmlns:a16="http://schemas.microsoft.com/office/drawing/2014/main" id="{7EC01C13-EBAA-0638-7626-9DA615731A2B}"/>
                </a:ext>
              </a:extLst>
            </p:cNvPr>
            <p:cNvSpPr/>
            <p:nvPr/>
          </p:nvSpPr>
          <p:spPr>
            <a:xfrm>
              <a:off x="5307138" y="3466242"/>
              <a:ext cx="573405" cy="818292"/>
            </a:xfrm>
            <a:custGeom>
              <a:avLst/>
              <a:gdLst>
                <a:gd name="connsiteX0" fmla="*/ 218408 w 573405"/>
                <a:gd name="connsiteY0" fmla="*/ 473297 h 818292"/>
                <a:gd name="connsiteX1" fmla="*/ 149447 w 573405"/>
                <a:gd name="connsiteY1" fmla="*/ 463487 h 818292"/>
                <a:gd name="connsiteX2" fmla="*/ 149447 w 573405"/>
                <a:gd name="connsiteY2" fmla="*/ 338614 h 818292"/>
                <a:gd name="connsiteX3" fmla="*/ 298990 w 573405"/>
                <a:gd name="connsiteY3" fmla="*/ 128302 h 818292"/>
                <a:gd name="connsiteX4" fmla="*/ 417290 w 573405"/>
                <a:gd name="connsiteY4" fmla="*/ 271272 h 818292"/>
                <a:gd name="connsiteX5" fmla="*/ 218504 w 573405"/>
                <a:gd name="connsiteY5" fmla="*/ 473392 h 818292"/>
                <a:gd name="connsiteX6" fmla="*/ 335185 w 573405"/>
                <a:gd name="connsiteY6" fmla="*/ 190 h 818292"/>
                <a:gd name="connsiteX7" fmla="*/ 133064 w 573405"/>
                <a:gd name="connsiteY7" fmla="*/ 122682 h 818292"/>
                <a:gd name="connsiteX8" fmla="*/ 111728 w 573405"/>
                <a:gd name="connsiteY8" fmla="*/ 36290 h 818292"/>
                <a:gd name="connsiteX9" fmla="*/ 87059 w 573405"/>
                <a:gd name="connsiteY9" fmla="*/ 11620 h 818292"/>
                <a:gd name="connsiteX10" fmla="*/ 19717 w 573405"/>
                <a:gd name="connsiteY10" fmla="*/ 11620 h 818292"/>
                <a:gd name="connsiteX11" fmla="*/ 0 w 573405"/>
                <a:gd name="connsiteY11" fmla="*/ 31337 h 818292"/>
                <a:gd name="connsiteX12" fmla="*/ 0 w 573405"/>
                <a:gd name="connsiteY12" fmla="*/ 800195 h 818292"/>
                <a:gd name="connsiteX13" fmla="*/ 18098 w 573405"/>
                <a:gd name="connsiteY13" fmla="*/ 818293 h 818292"/>
                <a:gd name="connsiteX14" fmla="*/ 131445 w 573405"/>
                <a:gd name="connsiteY14" fmla="*/ 818293 h 818292"/>
                <a:gd name="connsiteX15" fmla="*/ 149543 w 573405"/>
                <a:gd name="connsiteY15" fmla="*/ 800195 h 818292"/>
                <a:gd name="connsiteX16" fmla="*/ 149543 w 573405"/>
                <a:gd name="connsiteY16" fmla="*/ 588264 h 818292"/>
                <a:gd name="connsiteX17" fmla="*/ 221837 w 573405"/>
                <a:gd name="connsiteY17" fmla="*/ 596455 h 818292"/>
                <a:gd name="connsiteX18" fmla="*/ 573405 w 573405"/>
                <a:gd name="connsiteY18" fmla="*/ 267843 h 818292"/>
                <a:gd name="connsiteX19" fmla="*/ 335185 w 573405"/>
                <a:gd name="connsiteY19" fmla="*/ 0 h 818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73405" h="818292">
                  <a:moveTo>
                    <a:pt x="218408" y="473297"/>
                  </a:moveTo>
                  <a:cubicBezTo>
                    <a:pt x="193738" y="473297"/>
                    <a:pt x="170783" y="470059"/>
                    <a:pt x="149447" y="463487"/>
                  </a:cubicBezTo>
                  <a:lnTo>
                    <a:pt x="149447" y="338614"/>
                  </a:lnTo>
                  <a:cubicBezTo>
                    <a:pt x="149447" y="190786"/>
                    <a:pt x="218408" y="128302"/>
                    <a:pt x="298990" y="128302"/>
                  </a:cubicBezTo>
                  <a:cubicBezTo>
                    <a:pt x="379571" y="128302"/>
                    <a:pt x="417290" y="182499"/>
                    <a:pt x="417290" y="271272"/>
                  </a:cubicBezTo>
                  <a:cubicBezTo>
                    <a:pt x="417290" y="401098"/>
                    <a:pt x="328613" y="473392"/>
                    <a:pt x="218504" y="473392"/>
                  </a:cubicBezTo>
                  <a:moveTo>
                    <a:pt x="335185" y="190"/>
                  </a:moveTo>
                  <a:cubicBezTo>
                    <a:pt x="235077" y="190"/>
                    <a:pt x="164402" y="52006"/>
                    <a:pt x="133064" y="122682"/>
                  </a:cubicBezTo>
                  <a:lnTo>
                    <a:pt x="111728" y="36290"/>
                  </a:lnTo>
                  <a:cubicBezTo>
                    <a:pt x="106775" y="16573"/>
                    <a:pt x="100203" y="11620"/>
                    <a:pt x="87059" y="11620"/>
                  </a:cubicBezTo>
                  <a:lnTo>
                    <a:pt x="19717" y="11620"/>
                  </a:lnTo>
                  <a:cubicBezTo>
                    <a:pt x="6572" y="11620"/>
                    <a:pt x="0" y="18193"/>
                    <a:pt x="0" y="31337"/>
                  </a:cubicBezTo>
                  <a:lnTo>
                    <a:pt x="0" y="800195"/>
                  </a:lnTo>
                  <a:cubicBezTo>
                    <a:pt x="0" y="810006"/>
                    <a:pt x="8192" y="818293"/>
                    <a:pt x="18098" y="818293"/>
                  </a:cubicBezTo>
                  <a:lnTo>
                    <a:pt x="131445" y="818293"/>
                  </a:lnTo>
                  <a:cubicBezTo>
                    <a:pt x="141256" y="818293"/>
                    <a:pt x="149543" y="810101"/>
                    <a:pt x="149543" y="800195"/>
                  </a:cubicBezTo>
                  <a:lnTo>
                    <a:pt x="149543" y="588264"/>
                  </a:lnTo>
                  <a:cubicBezTo>
                    <a:pt x="172593" y="593217"/>
                    <a:pt x="202121" y="596455"/>
                    <a:pt x="221837" y="596455"/>
                  </a:cubicBezTo>
                  <a:cubicBezTo>
                    <a:pt x="435388" y="596455"/>
                    <a:pt x="573405" y="461772"/>
                    <a:pt x="573405" y="267843"/>
                  </a:cubicBezTo>
                  <a:cubicBezTo>
                    <a:pt x="573405" y="106870"/>
                    <a:pt x="478060" y="0"/>
                    <a:pt x="335185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1" name="Forma Livre: Forma 7">
              <a:extLst>
                <a:ext uri="{FF2B5EF4-FFF2-40B4-BE49-F238E27FC236}">
                  <a16:creationId xmlns:a16="http://schemas.microsoft.com/office/drawing/2014/main" id="{5DFAAB21-A15E-C4B0-8585-06F772D94218}"/>
                </a:ext>
              </a:extLst>
            </p:cNvPr>
            <p:cNvSpPr/>
            <p:nvPr/>
          </p:nvSpPr>
          <p:spPr>
            <a:xfrm>
              <a:off x="7332725" y="3466337"/>
              <a:ext cx="550449" cy="583311"/>
            </a:xfrm>
            <a:custGeom>
              <a:avLst/>
              <a:gdLst>
                <a:gd name="connsiteX0" fmla="*/ 333565 w 550449"/>
                <a:gd name="connsiteY0" fmla="*/ 95 h 583311"/>
                <a:gd name="connsiteX1" fmla="*/ 131445 w 550449"/>
                <a:gd name="connsiteY1" fmla="*/ 115062 h 583311"/>
                <a:gd name="connsiteX2" fmla="*/ 111728 w 550449"/>
                <a:gd name="connsiteY2" fmla="*/ 36195 h 583311"/>
                <a:gd name="connsiteX3" fmla="*/ 87059 w 550449"/>
                <a:gd name="connsiteY3" fmla="*/ 11525 h 583311"/>
                <a:gd name="connsiteX4" fmla="*/ 19717 w 550449"/>
                <a:gd name="connsiteY4" fmla="*/ 11525 h 583311"/>
                <a:gd name="connsiteX5" fmla="*/ 0 w 550449"/>
                <a:gd name="connsiteY5" fmla="*/ 31242 h 583311"/>
                <a:gd name="connsiteX6" fmla="*/ 0 w 550449"/>
                <a:gd name="connsiteY6" fmla="*/ 563594 h 583311"/>
                <a:gd name="connsiteX7" fmla="*/ 19717 w 550449"/>
                <a:gd name="connsiteY7" fmla="*/ 583311 h 583311"/>
                <a:gd name="connsiteX8" fmla="*/ 131445 w 550449"/>
                <a:gd name="connsiteY8" fmla="*/ 583311 h 583311"/>
                <a:gd name="connsiteX9" fmla="*/ 151162 w 550449"/>
                <a:gd name="connsiteY9" fmla="*/ 563594 h 583311"/>
                <a:gd name="connsiteX10" fmla="*/ 151162 w 550449"/>
                <a:gd name="connsiteY10" fmla="*/ 290894 h 583311"/>
                <a:gd name="connsiteX11" fmla="*/ 294132 w 550449"/>
                <a:gd name="connsiteY11" fmla="*/ 131540 h 583311"/>
                <a:gd name="connsiteX12" fmla="*/ 399288 w 550449"/>
                <a:gd name="connsiteY12" fmla="*/ 238316 h 583311"/>
                <a:gd name="connsiteX13" fmla="*/ 399288 w 550449"/>
                <a:gd name="connsiteY13" fmla="*/ 563594 h 583311"/>
                <a:gd name="connsiteX14" fmla="*/ 419005 w 550449"/>
                <a:gd name="connsiteY14" fmla="*/ 583311 h 583311"/>
                <a:gd name="connsiteX15" fmla="*/ 530733 w 550449"/>
                <a:gd name="connsiteY15" fmla="*/ 583311 h 583311"/>
                <a:gd name="connsiteX16" fmla="*/ 550450 w 550449"/>
                <a:gd name="connsiteY16" fmla="*/ 563594 h 583311"/>
                <a:gd name="connsiteX17" fmla="*/ 550450 w 550449"/>
                <a:gd name="connsiteY17" fmla="*/ 230029 h 583311"/>
                <a:gd name="connsiteX18" fmla="*/ 333565 w 550449"/>
                <a:gd name="connsiteY18" fmla="*/ 0 h 58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0449" h="583311">
                  <a:moveTo>
                    <a:pt x="333565" y="95"/>
                  </a:moveTo>
                  <a:cubicBezTo>
                    <a:pt x="243173" y="95"/>
                    <a:pt x="169259" y="41148"/>
                    <a:pt x="131445" y="115062"/>
                  </a:cubicBezTo>
                  <a:lnTo>
                    <a:pt x="111728" y="36195"/>
                  </a:lnTo>
                  <a:cubicBezTo>
                    <a:pt x="106775" y="16478"/>
                    <a:pt x="100203" y="11525"/>
                    <a:pt x="87059" y="11525"/>
                  </a:cubicBezTo>
                  <a:lnTo>
                    <a:pt x="19717" y="11525"/>
                  </a:lnTo>
                  <a:cubicBezTo>
                    <a:pt x="6572" y="11525"/>
                    <a:pt x="0" y="18098"/>
                    <a:pt x="0" y="31242"/>
                  </a:cubicBezTo>
                  <a:lnTo>
                    <a:pt x="0" y="563594"/>
                  </a:lnTo>
                  <a:cubicBezTo>
                    <a:pt x="0" y="576739"/>
                    <a:pt x="6572" y="583311"/>
                    <a:pt x="19717" y="583311"/>
                  </a:cubicBezTo>
                  <a:lnTo>
                    <a:pt x="131445" y="583311"/>
                  </a:lnTo>
                  <a:cubicBezTo>
                    <a:pt x="144589" y="583311"/>
                    <a:pt x="151162" y="576739"/>
                    <a:pt x="151162" y="563594"/>
                  </a:cubicBezTo>
                  <a:lnTo>
                    <a:pt x="151162" y="290894"/>
                  </a:lnTo>
                  <a:cubicBezTo>
                    <a:pt x="151162" y="187357"/>
                    <a:pt x="216884" y="131540"/>
                    <a:pt x="294132" y="131540"/>
                  </a:cubicBezTo>
                  <a:cubicBezTo>
                    <a:pt x="354902" y="131540"/>
                    <a:pt x="399288" y="170974"/>
                    <a:pt x="399288" y="238316"/>
                  </a:cubicBezTo>
                  <a:lnTo>
                    <a:pt x="399288" y="563594"/>
                  </a:lnTo>
                  <a:cubicBezTo>
                    <a:pt x="399288" y="576739"/>
                    <a:pt x="405860" y="583311"/>
                    <a:pt x="419005" y="583311"/>
                  </a:cubicBezTo>
                  <a:lnTo>
                    <a:pt x="530733" y="583311"/>
                  </a:lnTo>
                  <a:cubicBezTo>
                    <a:pt x="543878" y="583311"/>
                    <a:pt x="550450" y="576739"/>
                    <a:pt x="550450" y="563594"/>
                  </a:cubicBezTo>
                  <a:lnTo>
                    <a:pt x="550450" y="230029"/>
                  </a:lnTo>
                  <a:cubicBezTo>
                    <a:pt x="550450" y="87058"/>
                    <a:pt x="471583" y="0"/>
                    <a:pt x="333565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2" name="Forma Livre: Forma 8">
              <a:extLst>
                <a:ext uri="{FF2B5EF4-FFF2-40B4-BE49-F238E27FC236}">
                  <a16:creationId xmlns:a16="http://schemas.microsoft.com/office/drawing/2014/main" id="{5BB36825-933A-2C87-203A-A592AEE67527}"/>
                </a:ext>
              </a:extLst>
            </p:cNvPr>
            <p:cNvSpPr/>
            <p:nvPr/>
          </p:nvSpPr>
          <p:spPr>
            <a:xfrm>
              <a:off x="8647080" y="3466432"/>
              <a:ext cx="579882" cy="596360"/>
            </a:xfrm>
            <a:custGeom>
              <a:avLst/>
              <a:gdLst>
                <a:gd name="connsiteX0" fmla="*/ 430435 w 579882"/>
                <a:gd name="connsiteY0" fmla="*/ 244792 h 596360"/>
                <a:gd name="connsiteX1" fmla="*/ 280892 w 579882"/>
                <a:gd name="connsiteY1" fmla="*/ 468249 h 596360"/>
                <a:gd name="connsiteX2" fmla="*/ 156020 w 579882"/>
                <a:gd name="connsiteY2" fmla="*/ 325279 h 596360"/>
                <a:gd name="connsiteX3" fmla="*/ 359759 w 579882"/>
                <a:gd name="connsiteY3" fmla="*/ 123158 h 596360"/>
                <a:gd name="connsiteX4" fmla="*/ 430435 w 579882"/>
                <a:gd name="connsiteY4" fmla="*/ 132969 h 596360"/>
                <a:gd name="connsiteX5" fmla="*/ 430435 w 579882"/>
                <a:gd name="connsiteY5" fmla="*/ 244697 h 596360"/>
                <a:gd name="connsiteX6" fmla="*/ 563499 w 579882"/>
                <a:gd name="connsiteY6" fmla="*/ 39433 h 596360"/>
                <a:gd name="connsiteX7" fmla="*/ 363093 w 579882"/>
                <a:gd name="connsiteY7" fmla="*/ 0 h 596360"/>
                <a:gd name="connsiteX8" fmla="*/ 0 w 579882"/>
                <a:gd name="connsiteY8" fmla="*/ 328612 h 596360"/>
                <a:gd name="connsiteX9" fmla="*/ 246412 w 579882"/>
                <a:gd name="connsiteY9" fmla="*/ 596360 h 596360"/>
                <a:gd name="connsiteX10" fmla="*/ 451485 w 579882"/>
                <a:gd name="connsiteY10" fmla="*/ 467297 h 596360"/>
                <a:gd name="connsiteX11" fmla="*/ 468249 w 579882"/>
                <a:gd name="connsiteY11" fmla="*/ 542068 h 596360"/>
                <a:gd name="connsiteX12" fmla="*/ 504349 w 579882"/>
                <a:gd name="connsiteY12" fmla="*/ 583120 h 596360"/>
                <a:gd name="connsiteX13" fmla="*/ 560165 w 579882"/>
                <a:gd name="connsiteY13" fmla="*/ 583120 h 596360"/>
                <a:gd name="connsiteX14" fmla="*/ 579882 w 579882"/>
                <a:gd name="connsiteY14" fmla="*/ 563404 h 596360"/>
                <a:gd name="connsiteX15" fmla="*/ 579882 w 579882"/>
                <a:gd name="connsiteY15" fmla="*/ 65627 h 596360"/>
                <a:gd name="connsiteX16" fmla="*/ 563499 w 579882"/>
                <a:gd name="connsiteY16" fmla="*/ 39338 h 59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882" h="596360">
                  <a:moveTo>
                    <a:pt x="430435" y="244792"/>
                  </a:moveTo>
                  <a:cubicBezTo>
                    <a:pt x="430435" y="392620"/>
                    <a:pt x="369665" y="468249"/>
                    <a:pt x="280892" y="468249"/>
                  </a:cubicBezTo>
                  <a:cubicBezTo>
                    <a:pt x="206978" y="468249"/>
                    <a:pt x="156020" y="417290"/>
                    <a:pt x="156020" y="325279"/>
                  </a:cubicBezTo>
                  <a:cubicBezTo>
                    <a:pt x="156020" y="206978"/>
                    <a:pt x="241459" y="123158"/>
                    <a:pt x="359759" y="123158"/>
                  </a:cubicBezTo>
                  <a:cubicBezTo>
                    <a:pt x="382714" y="123158"/>
                    <a:pt x="409004" y="126397"/>
                    <a:pt x="430435" y="132969"/>
                  </a:cubicBezTo>
                  <a:lnTo>
                    <a:pt x="430435" y="244697"/>
                  </a:lnTo>
                  <a:close/>
                  <a:moveTo>
                    <a:pt x="563499" y="39433"/>
                  </a:moveTo>
                  <a:cubicBezTo>
                    <a:pt x="525685" y="23050"/>
                    <a:pt x="446818" y="0"/>
                    <a:pt x="363093" y="0"/>
                  </a:cubicBezTo>
                  <a:cubicBezTo>
                    <a:pt x="131445" y="0"/>
                    <a:pt x="0" y="149542"/>
                    <a:pt x="0" y="328612"/>
                  </a:cubicBezTo>
                  <a:cubicBezTo>
                    <a:pt x="0" y="489585"/>
                    <a:pt x="105156" y="596360"/>
                    <a:pt x="246412" y="596360"/>
                  </a:cubicBezTo>
                  <a:cubicBezTo>
                    <a:pt x="342995" y="596360"/>
                    <a:pt x="420528" y="547116"/>
                    <a:pt x="451485" y="467297"/>
                  </a:cubicBezTo>
                  <a:lnTo>
                    <a:pt x="468249" y="542068"/>
                  </a:lnTo>
                  <a:cubicBezTo>
                    <a:pt x="476440" y="578263"/>
                    <a:pt x="481393" y="583120"/>
                    <a:pt x="504349" y="583120"/>
                  </a:cubicBezTo>
                  <a:lnTo>
                    <a:pt x="560165" y="583120"/>
                  </a:lnTo>
                  <a:cubicBezTo>
                    <a:pt x="573310" y="583120"/>
                    <a:pt x="579882" y="576548"/>
                    <a:pt x="579882" y="563404"/>
                  </a:cubicBezTo>
                  <a:lnTo>
                    <a:pt x="579882" y="65627"/>
                  </a:lnTo>
                  <a:cubicBezTo>
                    <a:pt x="579882" y="54102"/>
                    <a:pt x="574929" y="44291"/>
                    <a:pt x="563499" y="3933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3" name="Forma Livre: Forma 9">
              <a:extLst>
                <a:ext uri="{FF2B5EF4-FFF2-40B4-BE49-F238E27FC236}">
                  <a16:creationId xmlns:a16="http://schemas.microsoft.com/office/drawing/2014/main" id="{33DC049D-6CBC-C46E-44A6-DC696E5651BA}"/>
                </a:ext>
              </a:extLst>
            </p:cNvPr>
            <p:cNvSpPr/>
            <p:nvPr/>
          </p:nvSpPr>
          <p:spPr>
            <a:xfrm>
              <a:off x="7975281" y="3466432"/>
              <a:ext cx="580072" cy="831246"/>
            </a:xfrm>
            <a:custGeom>
              <a:avLst/>
              <a:gdLst>
                <a:gd name="connsiteX0" fmla="*/ 282416 w 580072"/>
                <a:gd name="connsiteY0" fmla="*/ 451771 h 831246"/>
                <a:gd name="connsiteX1" fmla="*/ 155924 w 580072"/>
                <a:gd name="connsiteY1" fmla="*/ 310515 h 831246"/>
                <a:gd name="connsiteX2" fmla="*/ 359664 w 580072"/>
                <a:gd name="connsiteY2" fmla="*/ 123254 h 831246"/>
                <a:gd name="connsiteX3" fmla="*/ 430339 w 580072"/>
                <a:gd name="connsiteY3" fmla="*/ 133064 h 831246"/>
                <a:gd name="connsiteX4" fmla="*/ 430339 w 580072"/>
                <a:gd name="connsiteY4" fmla="*/ 233267 h 831246"/>
                <a:gd name="connsiteX5" fmla="*/ 282512 w 580072"/>
                <a:gd name="connsiteY5" fmla="*/ 451771 h 831246"/>
                <a:gd name="connsiteX6" fmla="*/ 563499 w 580072"/>
                <a:gd name="connsiteY6" fmla="*/ 39433 h 831246"/>
                <a:gd name="connsiteX7" fmla="*/ 351568 w 580072"/>
                <a:gd name="connsiteY7" fmla="*/ 0 h 831246"/>
                <a:gd name="connsiteX8" fmla="*/ 0 w 580072"/>
                <a:gd name="connsiteY8" fmla="*/ 315468 h 831246"/>
                <a:gd name="connsiteX9" fmla="*/ 248126 w 580072"/>
                <a:gd name="connsiteY9" fmla="*/ 568452 h 831246"/>
                <a:gd name="connsiteX10" fmla="*/ 428816 w 580072"/>
                <a:gd name="connsiteY10" fmla="*/ 474631 h 831246"/>
                <a:gd name="connsiteX11" fmla="*/ 428816 w 580072"/>
                <a:gd name="connsiteY11" fmla="*/ 537210 h 831246"/>
                <a:gd name="connsiteX12" fmla="*/ 251365 w 580072"/>
                <a:gd name="connsiteY12" fmla="*/ 696563 h 831246"/>
                <a:gd name="connsiteX13" fmla="*/ 72295 w 580072"/>
                <a:gd name="connsiteY13" fmla="*/ 657130 h 831246"/>
                <a:gd name="connsiteX14" fmla="*/ 46006 w 580072"/>
                <a:gd name="connsiteY14" fmla="*/ 670274 h 831246"/>
                <a:gd name="connsiteX15" fmla="*/ 46006 w 580072"/>
                <a:gd name="connsiteY15" fmla="*/ 750761 h 831246"/>
                <a:gd name="connsiteX16" fmla="*/ 70675 w 580072"/>
                <a:gd name="connsiteY16" fmla="*/ 788575 h 831246"/>
                <a:gd name="connsiteX17" fmla="*/ 272796 w 580072"/>
                <a:gd name="connsiteY17" fmla="*/ 831247 h 831246"/>
                <a:gd name="connsiteX18" fmla="*/ 580073 w 580072"/>
                <a:gd name="connsiteY18" fmla="*/ 530543 h 831246"/>
                <a:gd name="connsiteX19" fmla="*/ 580073 w 580072"/>
                <a:gd name="connsiteY19" fmla="*/ 65627 h 831246"/>
                <a:gd name="connsiteX20" fmla="*/ 563689 w 580072"/>
                <a:gd name="connsiteY20" fmla="*/ 39338 h 831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80072" h="831246">
                  <a:moveTo>
                    <a:pt x="282416" y="451771"/>
                  </a:moveTo>
                  <a:cubicBezTo>
                    <a:pt x="206883" y="451771"/>
                    <a:pt x="155924" y="395954"/>
                    <a:pt x="155924" y="310515"/>
                  </a:cubicBezTo>
                  <a:cubicBezTo>
                    <a:pt x="155924" y="202121"/>
                    <a:pt x="239744" y="123254"/>
                    <a:pt x="359664" y="123254"/>
                  </a:cubicBezTo>
                  <a:cubicBezTo>
                    <a:pt x="382714" y="123254"/>
                    <a:pt x="408908" y="126492"/>
                    <a:pt x="430339" y="133064"/>
                  </a:cubicBezTo>
                  <a:lnTo>
                    <a:pt x="430339" y="233267"/>
                  </a:lnTo>
                  <a:cubicBezTo>
                    <a:pt x="430339" y="379476"/>
                    <a:pt x="367951" y="451771"/>
                    <a:pt x="282512" y="451771"/>
                  </a:cubicBezTo>
                  <a:moveTo>
                    <a:pt x="563499" y="39433"/>
                  </a:moveTo>
                  <a:cubicBezTo>
                    <a:pt x="535591" y="24670"/>
                    <a:pt x="443579" y="0"/>
                    <a:pt x="351568" y="0"/>
                  </a:cubicBezTo>
                  <a:cubicBezTo>
                    <a:pt x="128111" y="0"/>
                    <a:pt x="0" y="139636"/>
                    <a:pt x="0" y="315468"/>
                  </a:cubicBezTo>
                  <a:cubicBezTo>
                    <a:pt x="0" y="491299"/>
                    <a:pt x="119920" y="568452"/>
                    <a:pt x="248126" y="568452"/>
                  </a:cubicBezTo>
                  <a:cubicBezTo>
                    <a:pt x="333756" y="568452"/>
                    <a:pt x="397288" y="530733"/>
                    <a:pt x="428816" y="474631"/>
                  </a:cubicBezTo>
                  <a:lnTo>
                    <a:pt x="428816" y="537210"/>
                  </a:lnTo>
                  <a:cubicBezTo>
                    <a:pt x="428816" y="645700"/>
                    <a:pt x="361474" y="696563"/>
                    <a:pt x="251365" y="696563"/>
                  </a:cubicBezTo>
                  <a:cubicBezTo>
                    <a:pt x="185642" y="696563"/>
                    <a:pt x="129826" y="678466"/>
                    <a:pt x="72295" y="657130"/>
                  </a:cubicBezTo>
                  <a:cubicBezTo>
                    <a:pt x="60770" y="652177"/>
                    <a:pt x="46006" y="653796"/>
                    <a:pt x="46006" y="670274"/>
                  </a:cubicBezTo>
                  <a:lnTo>
                    <a:pt x="46006" y="750761"/>
                  </a:lnTo>
                  <a:cubicBezTo>
                    <a:pt x="46006" y="765524"/>
                    <a:pt x="50959" y="778669"/>
                    <a:pt x="70675" y="788575"/>
                  </a:cubicBezTo>
                  <a:cubicBezTo>
                    <a:pt x="124873" y="816483"/>
                    <a:pt x="200501" y="831247"/>
                    <a:pt x="272796" y="831247"/>
                  </a:cubicBezTo>
                  <a:cubicBezTo>
                    <a:pt x="494633" y="831247"/>
                    <a:pt x="580073" y="699802"/>
                    <a:pt x="580073" y="530543"/>
                  </a:cubicBezTo>
                  <a:lnTo>
                    <a:pt x="580073" y="65627"/>
                  </a:lnTo>
                  <a:cubicBezTo>
                    <a:pt x="580073" y="55817"/>
                    <a:pt x="575120" y="45910"/>
                    <a:pt x="563689" y="3933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4" name="Forma Livre: Forma 10">
              <a:extLst>
                <a:ext uri="{FF2B5EF4-FFF2-40B4-BE49-F238E27FC236}">
                  <a16:creationId xmlns:a16="http://schemas.microsoft.com/office/drawing/2014/main" id="{28B2F077-60DD-44F7-6B8B-62F44237C5BC}"/>
                </a:ext>
              </a:extLst>
            </p:cNvPr>
            <p:cNvSpPr/>
            <p:nvPr/>
          </p:nvSpPr>
          <p:spPr>
            <a:xfrm>
              <a:off x="6641115" y="3466432"/>
              <a:ext cx="579881" cy="596360"/>
            </a:xfrm>
            <a:custGeom>
              <a:avLst/>
              <a:gdLst>
                <a:gd name="connsiteX0" fmla="*/ 430435 w 579881"/>
                <a:gd name="connsiteY0" fmla="*/ 244792 h 596360"/>
                <a:gd name="connsiteX1" fmla="*/ 280892 w 579881"/>
                <a:gd name="connsiteY1" fmla="*/ 468249 h 596360"/>
                <a:gd name="connsiteX2" fmla="*/ 156019 w 579881"/>
                <a:gd name="connsiteY2" fmla="*/ 325279 h 596360"/>
                <a:gd name="connsiteX3" fmla="*/ 359759 w 579881"/>
                <a:gd name="connsiteY3" fmla="*/ 123158 h 596360"/>
                <a:gd name="connsiteX4" fmla="*/ 430435 w 579881"/>
                <a:gd name="connsiteY4" fmla="*/ 132969 h 596360"/>
                <a:gd name="connsiteX5" fmla="*/ 430435 w 579881"/>
                <a:gd name="connsiteY5" fmla="*/ 244697 h 596360"/>
                <a:gd name="connsiteX6" fmla="*/ 563499 w 579881"/>
                <a:gd name="connsiteY6" fmla="*/ 39433 h 596360"/>
                <a:gd name="connsiteX7" fmla="*/ 363093 w 579881"/>
                <a:gd name="connsiteY7" fmla="*/ 0 h 596360"/>
                <a:gd name="connsiteX8" fmla="*/ 0 w 579881"/>
                <a:gd name="connsiteY8" fmla="*/ 328612 h 596360"/>
                <a:gd name="connsiteX9" fmla="*/ 246412 w 579881"/>
                <a:gd name="connsiteY9" fmla="*/ 596360 h 596360"/>
                <a:gd name="connsiteX10" fmla="*/ 451485 w 579881"/>
                <a:gd name="connsiteY10" fmla="*/ 467297 h 596360"/>
                <a:gd name="connsiteX11" fmla="*/ 468249 w 579881"/>
                <a:gd name="connsiteY11" fmla="*/ 542068 h 596360"/>
                <a:gd name="connsiteX12" fmla="*/ 504349 w 579881"/>
                <a:gd name="connsiteY12" fmla="*/ 583120 h 596360"/>
                <a:gd name="connsiteX13" fmla="*/ 563499 w 579881"/>
                <a:gd name="connsiteY13" fmla="*/ 583120 h 596360"/>
                <a:gd name="connsiteX14" fmla="*/ 579882 w 579881"/>
                <a:gd name="connsiteY14" fmla="*/ 566737 h 596360"/>
                <a:gd name="connsiteX15" fmla="*/ 579882 w 579881"/>
                <a:gd name="connsiteY15" fmla="*/ 65627 h 596360"/>
                <a:gd name="connsiteX16" fmla="*/ 563499 w 579881"/>
                <a:gd name="connsiteY16" fmla="*/ 39338 h 59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881" h="596360">
                  <a:moveTo>
                    <a:pt x="430435" y="244792"/>
                  </a:moveTo>
                  <a:cubicBezTo>
                    <a:pt x="430435" y="392620"/>
                    <a:pt x="369665" y="468249"/>
                    <a:pt x="280892" y="468249"/>
                  </a:cubicBezTo>
                  <a:cubicBezTo>
                    <a:pt x="206978" y="468249"/>
                    <a:pt x="156019" y="417290"/>
                    <a:pt x="156019" y="325279"/>
                  </a:cubicBezTo>
                  <a:cubicBezTo>
                    <a:pt x="156019" y="206978"/>
                    <a:pt x="241459" y="123158"/>
                    <a:pt x="359759" y="123158"/>
                  </a:cubicBezTo>
                  <a:cubicBezTo>
                    <a:pt x="382810" y="123158"/>
                    <a:pt x="409004" y="126397"/>
                    <a:pt x="430435" y="132969"/>
                  </a:cubicBezTo>
                  <a:lnTo>
                    <a:pt x="430435" y="244697"/>
                  </a:lnTo>
                  <a:close/>
                  <a:moveTo>
                    <a:pt x="563499" y="39433"/>
                  </a:moveTo>
                  <a:cubicBezTo>
                    <a:pt x="525685" y="23050"/>
                    <a:pt x="446818" y="0"/>
                    <a:pt x="363093" y="0"/>
                  </a:cubicBezTo>
                  <a:cubicBezTo>
                    <a:pt x="131445" y="0"/>
                    <a:pt x="0" y="149542"/>
                    <a:pt x="0" y="328612"/>
                  </a:cubicBezTo>
                  <a:cubicBezTo>
                    <a:pt x="0" y="489585"/>
                    <a:pt x="105156" y="596360"/>
                    <a:pt x="246412" y="596360"/>
                  </a:cubicBezTo>
                  <a:cubicBezTo>
                    <a:pt x="342995" y="596360"/>
                    <a:pt x="420529" y="547116"/>
                    <a:pt x="451485" y="467297"/>
                  </a:cubicBezTo>
                  <a:lnTo>
                    <a:pt x="468249" y="542068"/>
                  </a:lnTo>
                  <a:cubicBezTo>
                    <a:pt x="476440" y="578263"/>
                    <a:pt x="481393" y="583120"/>
                    <a:pt x="504349" y="583120"/>
                  </a:cubicBezTo>
                  <a:lnTo>
                    <a:pt x="563499" y="583120"/>
                  </a:lnTo>
                  <a:cubicBezTo>
                    <a:pt x="575024" y="583120"/>
                    <a:pt x="579882" y="574929"/>
                    <a:pt x="579882" y="566737"/>
                  </a:cubicBezTo>
                  <a:lnTo>
                    <a:pt x="579882" y="65627"/>
                  </a:lnTo>
                  <a:cubicBezTo>
                    <a:pt x="579882" y="54102"/>
                    <a:pt x="574929" y="44291"/>
                    <a:pt x="563499" y="3933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5" name="Forma Livre: Forma 11">
              <a:extLst>
                <a:ext uri="{FF2B5EF4-FFF2-40B4-BE49-F238E27FC236}">
                  <a16:creationId xmlns:a16="http://schemas.microsoft.com/office/drawing/2014/main" id="{6BE2E889-EB70-3B44-F41E-03860B53F6CB}"/>
                </a:ext>
              </a:extLst>
            </p:cNvPr>
            <p:cNvSpPr/>
            <p:nvPr/>
          </p:nvSpPr>
          <p:spPr>
            <a:xfrm>
              <a:off x="6233635" y="3466432"/>
              <a:ext cx="381190" cy="583310"/>
            </a:xfrm>
            <a:custGeom>
              <a:avLst/>
              <a:gdLst>
                <a:gd name="connsiteX0" fmla="*/ 366331 w 381190"/>
                <a:gd name="connsiteY0" fmla="*/ 6572 h 583310"/>
                <a:gd name="connsiteX1" fmla="*/ 313754 w 381190"/>
                <a:gd name="connsiteY1" fmla="*/ 0 h 583310"/>
                <a:gd name="connsiteX2" fmla="*/ 133064 w 381190"/>
                <a:gd name="connsiteY2" fmla="*/ 123254 h 583310"/>
                <a:gd name="connsiteX3" fmla="*/ 111728 w 381190"/>
                <a:gd name="connsiteY3" fmla="*/ 36195 h 583310"/>
                <a:gd name="connsiteX4" fmla="*/ 87058 w 381190"/>
                <a:gd name="connsiteY4" fmla="*/ 11525 h 583310"/>
                <a:gd name="connsiteX5" fmla="*/ 19717 w 381190"/>
                <a:gd name="connsiteY5" fmla="*/ 11525 h 583310"/>
                <a:gd name="connsiteX6" fmla="*/ 0 w 381190"/>
                <a:gd name="connsiteY6" fmla="*/ 31242 h 583310"/>
                <a:gd name="connsiteX7" fmla="*/ 0 w 381190"/>
                <a:gd name="connsiteY7" fmla="*/ 563594 h 583310"/>
                <a:gd name="connsiteX8" fmla="*/ 19717 w 381190"/>
                <a:gd name="connsiteY8" fmla="*/ 583311 h 583310"/>
                <a:gd name="connsiteX9" fmla="*/ 131445 w 381190"/>
                <a:gd name="connsiteY9" fmla="*/ 583311 h 583310"/>
                <a:gd name="connsiteX10" fmla="*/ 151162 w 381190"/>
                <a:gd name="connsiteY10" fmla="*/ 563594 h 583310"/>
                <a:gd name="connsiteX11" fmla="*/ 151162 w 381190"/>
                <a:gd name="connsiteY11" fmla="*/ 305657 h 583310"/>
                <a:gd name="connsiteX12" fmla="*/ 294132 w 381190"/>
                <a:gd name="connsiteY12" fmla="*/ 141351 h 583310"/>
                <a:gd name="connsiteX13" fmla="*/ 348329 w 381190"/>
                <a:gd name="connsiteY13" fmla="*/ 146304 h 583310"/>
                <a:gd name="connsiteX14" fmla="*/ 381190 w 381190"/>
                <a:gd name="connsiteY14" fmla="*/ 128206 h 583310"/>
                <a:gd name="connsiteX15" fmla="*/ 381190 w 381190"/>
                <a:gd name="connsiteY15" fmla="*/ 34576 h 583310"/>
                <a:gd name="connsiteX16" fmla="*/ 366427 w 381190"/>
                <a:gd name="connsiteY16" fmla="*/ 6667 h 583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1190" h="583310">
                  <a:moveTo>
                    <a:pt x="366331" y="6572"/>
                  </a:moveTo>
                  <a:cubicBezTo>
                    <a:pt x="354806" y="1619"/>
                    <a:pt x="331851" y="0"/>
                    <a:pt x="313754" y="0"/>
                  </a:cubicBezTo>
                  <a:cubicBezTo>
                    <a:pt x="241459" y="0"/>
                    <a:pt x="159353" y="44386"/>
                    <a:pt x="133064" y="123254"/>
                  </a:cubicBezTo>
                  <a:lnTo>
                    <a:pt x="111728" y="36195"/>
                  </a:lnTo>
                  <a:cubicBezTo>
                    <a:pt x="106775" y="16478"/>
                    <a:pt x="100203" y="11525"/>
                    <a:pt x="87058" y="11525"/>
                  </a:cubicBezTo>
                  <a:lnTo>
                    <a:pt x="19717" y="11525"/>
                  </a:lnTo>
                  <a:cubicBezTo>
                    <a:pt x="6572" y="11525"/>
                    <a:pt x="0" y="18098"/>
                    <a:pt x="0" y="31242"/>
                  </a:cubicBezTo>
                  <a:lnTo>
                    <a:pt x="0" y="563594"/>
                  </a:lnTo>
                  <a:cubicBezTo>
                    <a:pt x="0" y="576739"/>
                    <a:pt x="6572" y="583311"/>
                    <a:pt x="19717" y="583311"/>
                  </a:cubicBezTo>
                  <a:lnTo>
                    <a:pt x="131445" y="583311"/>
                  </a:lnTo>
                  <a:cubicBezTo>
                    <a:pt x="144589" y="583311"/>
                    <a:pt x="151162" y="576739"/>
                    <a:pt x="151162" y="563594"/>
                  </a:cubicBezTo>
                  <a:lnTo>
                    <a:pt x="151162" y="305657"/>
                  </a:lnTo>
                  <a:cubicBezTo>
                    <a:pt x="151162" y="195548"/>
                    <a:pt x="200501" y="141351"/>
                    <a:pt x="294132" y="141351"/>
                  </a:cubicBezTo>
                  <a:cubicBezTo>
                    <a:pt x="310515" y="141351"/>
                    <a:pt x="325374" y="142970"/>
                    <a:pt x="348329" y="146304"/>
                  </a:cubicBezTo>
                  <a:cubicBezTo>
                    <a:pt x="371284" y="149638"/>
                    <a:pt x="381190" y="147923"/>
                    <a:pt x="381190" y="128206"/>
                  </a:cubicBezTo>
                  <a:lnTo>
                    <a:pt x="381190" y="34576"/>
                  </a:lnTo>
                  <a:cubicBezTo>
                    <a:pt x="381190" y="21431"/>
                    <a:pt x="381190" y="13240"/>
                    <a:pt x="366427" y="666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  <p:sp>
          <p:nvSpPr>
            <p:cNvPr id="156" name="Forma Livre: Forma 12">
              <a:extLst>
                <a:ext uri="{FF2B5EF4-FFF2-40B4-BE49-F238E27FC236}">
                  <a16:creationId xmlns:a16="http://schemas.microsoft.com/office/drawing/2014/main" id="{BE22B285-F9A6-0A53-3A4C-6767FE57AF08}"/>
                </a:ext>
              </a:extLst>
            </p:cNvPr>
            <p:cNvSpPr/>
            <p:nvPr/>
          </p:nvSpPr>
          <p:spPr>
            <a:xfrm>
              <a:off x="5974079" y="3477957"/>
              <a:ext cx="151161" cy="571785"/>
            </a:xfrm>
            <a:custGeom>
              <a:avLst/>
              <a:gdLst>
                <a:gd name="connsiteX0" fmla="*/ 131445 w 151161"/>
                <a:gd name="connsiteY0" fmla="*/ 0 h 571785"/>
                <a:gd name="connsiteX1" fmla="*/ 19717 w 151161"/>
                <a:gd name="connsiteY1" fmla="*/ 0 h 571785"/>
                <a:gd name="connsiteX2" fmla="*/ 0 w 151161"/>
                <a:gd name="connsiteY2" fmla="*/ 19717 h 571785"/>
                <a:gd name="connsiteX3" fmla="*/ 0 w 151161"/>
                <a:gd name="connsiteY3" fmla="*/ 552069 h 571785"/>
                <a:gd name="connsiteX4" fmla="*/ 19717 w 151161"/>
                <a:gd name="connsiteY4" fmla="*/ 571786 h 571785"/>
                <a:gd name="connsiteX5" fmla="*/ 131445 w 151161"/>
                <a:gd name="connsiteY5" fmla="*/ 571786 h 571785"/>
                <a:gd name="connsiteX6" fmla="*/ 151162 w 151161"/>
                <a:gd name="connsiteY6" fmla="*/ 552069 h 571785"/>
                <a:gd name="connsiteX7" fmla="*/ 151162 w 151161"/>
                <a:gd name="connsiteY7" fmla="*/ 19717 h 571785"/>
                <a:gd name="connsiteX8" fmla="*/ 131445 w 151161"/>
                <a:gd name="connsiteY8" fmla="*/ 0 h 571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61" h="571785">
                  <a:moveTo>
                    <a:pt x="131445" y="0"/>
                  </a:moveTo>
                  <a:lnTo>
                    <a:pt x="19717" y="0"/>
                  </a:lnTo>
                  <a:cubicBezTo>
                    <a:pt x="6572" y="0"/>
                    <a:pt x="0" y="6572"/>
                    <a:pt x="0" y="19717"/>
                  </a:cubicBezTo>
                  <a:lnTo>
                    <a:pt x="0" y="552069"/>
                  </a:lnTo>
                  <a:cubicBezTo>
                    <a:pt x="0" y="565213"/>
                    <a:pt x="6572" y="571786"/>
                    <a:pt x="19717" y="571786"/>
                  </a:cubicBezTo>
                  <a:lnTo>
                    <a:pt x="131445" y="571786"/>
                  </a:lnTo>
                  <a:cubicBezTo>
                    <a:pt x="144589" y="571786"/>
                    <a:pt x="151162" y="565213"/>
                    <a:pt x="151162" y="552069"/>
                  </a:cubicBezTo>
                  <a:lnTo>
                    <a:pt x="151162" y="19717"/>
                  </a:lnTo>
                  <a:cubicBezTo>
                    <a:pt x="151162" y="6572"/>
                    <a:pt x="144589" y="0"/>
                    <a:pt x="131445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pt-BR">
                <a:solidFill>
                  <a:prstClr val="black"/>
                </a:solidFill>
                <a:latin typeface="Leelawadee UI Semilight"/>
                <a:sym typeface="Ipiranga Titulos Medium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346C97-95A5-89EE-43DE-FC05A496D9B5}"/>
              </a:ext>
            </a:extLst>
          </p:cNvPr>
          <p:cNvSpPr txBox="1"/>
          <p:nvPr/>
        </p:nvSpPr>
        <p:spPr>
          <a:xfrm>
            <a:off x="789439" y="3014416"/>
            <a:ext cx="8001247" cy="3763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defRPr>
            </a:lvl1pPr>
          </a:lstStyle>
          <a:p>
            <a:pPr defTabSz="457200">
              <a:lnSpc>
                <a:spcPct val="80000"/>
              </a:lnSpc>
              <a:defRPr/>
            </a:pPr>
            <a:endParaRPr lang="pt-BR" sz="1000" b="0">
              <a:solidFill>
                <a:srgbClr val="FF6900"/>
              </a:solidFill>
              <a:latin typeface="Ipiranga Titulos" panose="020B0503020203020204" pitchFamily="34" charset="0"/>
              <a:sym typeface="Ipiranga Titulos Medium"/>
            </a:endParaRPr>
          </a:p>
          <a:p>
            <a:pPr defTabSz="457200">
              <a:lnSpc>
                <a:spcPct val="80000"/>
              </a:lnSpc>
              <a:defRPr/>
            </a:pPr>
            <a:r>
              <a:rPr lang="pt-BR" sz="2000" b="0" kern="0">
                <a:solidFill>
                  <a:srgbClr val="FFC000"/>
                </a:solidFill>
                <a:latin typeface="Ipiranga Titulos" panose="020B0503020203020204" pitchFamily="34" charset="0"/>
                <a:sym typeface="Ipiranga Titulos Medium"/>
              </a:rPr>
              <a:t>Abril/2026</a:t>
            </a:r>
            <a:endParaRPr lang="pt-BR" sz="1400" b="0" kern="0">
              <a:solidFill>
                <a:srgbClr val="FFC000"/>
              </a:solidFill>
              <a:latin typeface="Ipiranga Titulos" panose="020B0503020203020204" pitchFamily="34" charset="0"/>
              <a:sym typeface="Ipiranga Titulo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552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F5AD-029A-876C-DFDC-C92D5212C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2.png" descr="12.png">
            <a:extLst>
              <a:ext uri="{FF2B5EF4-FFF2-40B4-BE49-F238E27FC236}">
                <a16:creationId xmlns:a16="http://schemas.microsoft.com/office/drawing/2014/main" id="{67E8965B-504E-B4C2-BDA4-BBB896E1D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3255">
            <a:off x="1632692" y="1244424"/>
            <a:ext cx="1295400" cy="7286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2F361ED-C750-DFE2-08E6-8D6F6E66767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5" imgW="421" imgH="420" progId="TCLayout.ActiveDocument.1">
                  <p:embed/>
                </p:oleObj>
              </mc:Choice>
              <mc:Fallback>
                <p:oleObj name="Slide do think-cell" r:id="rId5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F361ED-C750-DFE2-08E6-8D6F6E6676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0FEFAE28-59CD-CF1F-F2DA-5B834873810C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752C26E4-6370-0EE0-4F6D-E2F8AAFBE8E6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4CAA4D1C-B85E-965A-CA71-CCC3E972EDEB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DD19A6C8-CFE4-F26A-7880-FBE21BEA302C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8055DB72-2423-30AA-C926-EC9890D6BDCD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BCD82A7E-36FF-C75E-3C82-5FB8C9537124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68829C6A-78B2-0960-E4DD-3C55C9D27874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CC29AA7-4A78-0567-6057-0090E36A9DAF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CA19B5C-9704-5BCE-EA56-594C7F2DBF94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A05A6B0C-B669-0854-13BE-5B2B83F843D7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505E4EB-A422-32FD-6B08-8462F9FE5F8F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84939186-ED59-F572-56B0-BEBB805A100E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87993CE2-AD95-B62E-E282-18ADFD7D58CE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870F74C8-410C-CEA9-318C-686460992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30B6234D-1759-92F7-1C17-F6AFD4D061CA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Processo CIF e FOB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E2F89B-A6E8-91D6-47C0-374B976BEA37}"/>
              </a:ext>
            </a:extLst>
          </p:cNvPr>
          <p:cNvSpPr txBox="1"/>
          <p:nvPr/>
        </p:nvSpPr>
        <p:spPr>
          <a:xfrm>
            <a:off x="2106232" y="1454003"/>
            <a:ext cx="841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FFD300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CIF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F0AEBFE-142F-FC5D-AFB3-B0F5D28CAA33}"/>
              </a:ext>
            </a:extLst>
          </p:cNvPr>
          <p:cNvCxnSpPr/>
          <p:nvPr/>
        </p:nvCxnSpPr>
        <p:spPr>
          <a:xfrm>
            <a:off x="2419834" y="3495824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6D54EC0-1C17-91F9-E5FE-94EA229315A2}"/>
              </a:ext>
            </a:extLst>
          </p:cNvPr>
          <p:cNvCxnSpPr/>
          <p:nvPr/>
        </p:nvCxnSpPr>
        <p:spPr>
          <a:xfrm>
            <a:off x="2417060" y="4472607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1C06E80-7CBE-0D95-4597-92EEFFB96DCA}"/>
              </a:ext>
            </a:extLst>
          </p:cNvPr>
          <p:cNvCxnSpPr/>
          <p:nvPr/>
        </p:nvCxnSpPr>
        <p:spPr>
          <a:xfrm>
            <a:off x="2419834" y="2782063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C9D48C9-F8D5-FD39-55BE-020374F27C37}"/>
              </a:ext>
            </a:extLst>
          </p:cNvPr>
          <p:cNvCxnSpPr/>
          <p:nvPr/>
        </p:nvCxnSpPr>
        <p:spPr>
          <a:xfrm>
            <a:off x="2414286" y="5324123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Oil tank free icon">
            <a:extLst>
              <a:ext uri="{FF2B5EF4-FFF2-40B4-BE49-F238E27FC236}">
                <a16:creationId xmlns:a16="http://schemas.microsoft.com/office/drawing/2014/main" id="{A692CB15-AFD1-DEFA-519F-B3E71D32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2" y="2153063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4">
            <a:extLst>
              <a:ext uri="{FF2B5EF4-FFF2-40B4-BE49-F238E27FC236}">
                <a16:creationId xmlns:a16="http://schemas.microsoft.com/office/drawing/2014/main" id="{188681C5-8086-02FB-AA34-2915C1127130}"/>
              </a:ext>
            </a:extLst>
          </p:cNvPr>
          <p:cNvSpPr/>
          <p:nvPr/>
        </p:nvSpPr>
        <p:spPr>
          <a:xfrm rot="20811420">
            <a:off x="337512" y="2715629"/>
            <a:ext cx="868157" cy="11624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pic>
        <p:nvPicPr>
          <p:cNvPr id="18" name="Imagem 17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1615F49A-BD68-8F82-9770-033534B21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8" y="3735026"/>
            <a:ext cx="591602" cy="591602"/>
          </a:xfrm>
          <a:prstGeom prst="rect">
            <a:avLst/>
          </a:prstGeom>
        </p:spPr>
      </p:pic>
      <p:pic>
        <p:nvPicPr>
          <p:cNvPr id="19" name="Picture 14" descr="caminhão tanque grátis ícone">
            <a:extLst>
              <a:ext uri="{FF2B5EF4-FFF2-40B4-BE49-F238E27FC236}">
                <a16:creationId xmlns:a16="http://schemas.microsoft.com/office/drawing/2014/main" id="{711A0ECD-3E40-5C5A-84AF-C79DBEDE5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5" y="5563903"/>
            <a:ext cx="546652" cy="5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Oil tank free icon">
            <a:extLst>
              <a:ext uri="{FF2B5EF4-FFF2-40B4-BE49-F238E27FC236}">
                <a16:creationId xmlns:a16="http://schemas.microsoft.com/office/drawing/2014/main" id="{1DBE88DC-A2F1-CAA5-34F3-EC0275424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34" y="4609018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FF36DA-2E4D-B891-1BBD-72E5E0ACC690}"/>
              </a:ext>
            </a:extLst>
          </p:cNvPr>
          <p:cNvSpPr txBox="1"/>
          <p:nvPr/>
        </p:nvSpPr>
        <p:spPr>
          <a:xfrm>
            <a:off x="1168280" y="2248070"/>
            <a:ext cx="2873565" cy="7079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Base cadastra 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e</a:t>
            </a:r>
            <a:r>
              <a:rPr kumimoji="0" lang="pt-BR" sz="1100" b="0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scalonamento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e disponibiliza placas e horários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44FB98E-808C-0D80-CDC8-882E99DB95ED}"/>
              </a:ext>
            </a:extLst>
          </p:cNvPr>
          <p:cNvSpPr txBox="1"/>
          <p:nvPr/>
        </p:nvSpPr>
        <p:spPr>
          <a:xfrm>
            <a:off x="1045093" y="3157044"/>
            <a:ext cx="3178773" cy="7635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Transportador realiza o </a:t>
            </a:r>
            <a:r>
              <a:rPr kumimoji="0" lang="pt-BR" sz="11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agendamento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, </a:t>
            </a:r>
            <a:endParaRPr kumimoji="0" lang="pt-BR" sz="11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84F1DC4-0B91-E497-8B22-3517BBE34AEE}"/>
              </a:ext>
            </a:extLst>
          </p:cNvPr>
          <p:cNvSpPr txBox="1"/>
          <p:nvPr/>
        </p:nvSpPr>
        <p:spPr>
          <a:xfrm>
            <a:off x="1182299" y="3826877"/>
            <a:ext cx="2713535" cy="59160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GLD faz a roteirização e alocação dos pedidos disponíveis e envia para o transportador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9B59AAC-9EBF-F242-6F68-37C1F8957E62}"/>
              </a:ext>
            </a:extLst>
          </p:cNvPr>
          <p:cNvSpPr txBox="1"/>
          <p:nvPr/>
        </p:nvSpPr>
        <p:spPr>
          <a:xfrm>
            <a:off x="912730" y="4759831"/>
            <a:ext cx="3195793" cy="114495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CT chega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a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base</a:t>
            </a: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com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antecedência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e </a:t>
            </a: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realiza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o check-in (</a:t>
            </a:r>
            <a:r>
              <a:rPr kumimoji="0" lang="pt-BR" sz="1100" b="0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Ipicarga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 / Faturista)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B5A82A-AC94-B3F0-EAA1-C1DAA5B8EDF4}"/>
              </a:ext>
            </a:extLst>
          </p:cNvPr>
          <p:cNvSpPr txBox="1"/>
          <p:nvPr/>
        </p:nvSpPr>
        <p:spPr>
          <a:xfrm>
            <a:off x="1145194" y="5701141"/>
            <a:ext cx="2858049" cy="648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065" marR="5080" lvl="0" indent="-381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Veículo entra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na </a:t>
            </a: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hora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marcada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na Base,</a:t>
            </a:r>
            <a:r>
              <a:rPr kumimoji="0" lang="pt-BR" sz="11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carrega e entrega ao clie</a:t>
            </a:r>
            <a:r>
              <a:rPr lang="pt-BR" sz="1100" err="1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nte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1B098F8A-7A63-D726-7D44-1B1C3E880CE8}"/>
              </a:ext>
            </a:extLst>
          </p:cNvPr>
          <p:cNvCxnSpPr>
            <a:cxnSpLocks/>
          </p:cNvCxnSpPr>
          <p:nvPr/>
        </p:nvCxnSpPr>
        <p:spPr>
          <a:xfrm>
            <a:off x="4215725" y="2058934"/>
            <a:ext cx="14265" cy="4138636"/>
          </a:xfrm>
          <a:prstGeom prst="line">
            <a:avLst/>
          </a:prstGeom>
          <a:solidFill>
            <a:srgbClr val="FFFFFF">
              <a:alpha val="0"/>
            </a:srgbClr>
          </a:solidFill>
          <a:ln w="190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2CA702E-FE16-BE88-70E9-D997D3416670}"/>
              </a:ext>
            </a:extLst>
          </p:cNvPr>
          <p:cNvSpPr txBox="1"/>
          <p:nvPr/>
        </p:nvSpPr>
        <p:spPr>
          <a:xfrm>
            <a:off x="5588256" y="2286090"/>
            <a:ext cx="2597581" cy="8100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Criação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pelo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portal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Revendedor Ipiranga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D03849C2-B638-D3A3-E147-EB153F21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015" y="3849245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avaliação grátis ícone">
            <a:extLst>
              <a:ext uri="{FF2B5EF4-FFF2-40B4-BE49-F238E27FC236}">
                <a16:creationId xmlns:a16="http://schemas.microsoft.com/office/drawing/2014/main" id="{AA3FB11C-4521-4870-A836-6AE208FF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02" y="2194473"/>
            <a:ext cx="584774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DD7769FC-EF24-78AE-4D4D-6A10514676D3}"/>
              </a:ext>
            </a:extLst>
          </p:cNvPr>
          <p:cNvSpPr txBox="1"/>
          <p:nvPr/>
        </p:nvSpPr>
        <p:spPr>
          <a:xfrm>
            <a:off x="5640227" y="3072297"/>
            <a:ext cx="2417385" cy="9986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P</a:t>
            </a: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rocesso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de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liberação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A9C7496-BB46-3C39-1899-68AD67DE2195}"/>
              </a:ext>
            </a:extLst>
          </p:cNvPr>
          <p:cNvSpPr txBox="1"/>
          <p:nvPr/>
        </p:nvSpPr>
        <p:spPr>
          <a:xfrm>
            <a:off x="5597421" y="3820518"/>
            <a:ext cx="2460191" cy="44747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Agendamento do horário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pic>
        <p:nvPicPr>
          <p:cNvPr id="33" name="Picture 12">
            <a:extLst>
              <a:ext uri="{FF2B5EF4-FFF2-40B4-BE49-F238E27FC236}">
                <a16:creationId xmlns:a16="http://schemas.microsoft.com/office/drawing/2014/main" id="{C0ACE23E-4B92-C7DA-7DE3-AE885C02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794" y="3037058"/>
            <a:ext cx="589721" cy="5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1367D9A9-504D-0220-A0E1-CEA862CFDAF3}"/>
              </a:ext>
            </a:extLst>
          </p:cNvPr>
          <p:cNvSpPr txBox="1"/>
          <p:nvPr/>
        </p:nvSpPr>
        <p:spPr>
          <a:xfrm>
            <a:off x="5570071" y="4572069"/>
            <a:ext cx="2487541" cy="61705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lnSpc>
                <a:spcPts val="1440"/>
              </a:lnSpc>
              <a:defRPr/>
            </a:pP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CT chega </a:t>
            </a:r>
            <a:r>
              <a:rPr lang="pt-BR" sz="1100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a 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base</a:t>
            </a:r>
            <a:r>
              <a:rPr lang="pt-BR" sz="1100" spc="-10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 com</a:t>
            </a:r>
            <a:endParaRPr lang="pt-BR" sz="1100">
              <a:solidFill>
                <a:prstClr val="black"/>
              </a:solidFill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12065" marR="5080" lvl="0" algn="ctr">
              <a:spcBef>
                <a:spcPts val="5"/>
              </a:spcBef>
              <a:defRPr/>
            </a:pPr>
            <a:r>
              <a:rPr lang="pt-BR" sz="1100" b="1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antecedência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 e </a:t>
            </a:r>
            <a:r>
              <a:rPr lang="pt-BR" sz="1100" spc="-10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realiza 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o check-in (</a:t>
            </a:r>
            <a:r>
              <a:rPr lang="pt-BR" sz="1100" spc="-5" err="1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Ipicarga</a:t>
            </a:r>
            <a:r>
              <a:rPr lang="pt-BR" sz="1100" spc="-5">
                <a:solidFill>
                  <a:prstClr val="black"/>
                </a:solidFill>
                <a:latin typeface="Ipiranga Textos" panose="020B0503020203020204" pitchFamily="34" charset="0"/>
                <a:cs typeface="Poppins" panose="00000500000000000000" pitchFamily="2" charset="0"/>
              </a:rPr>
              <a:t> / Faturista)</a:t>
            </a:r>
            <a:endParaRPr lang="pt-BR" sz="1100">
              <a:solidFill>
                <a:prstClr val="black"/>
              </a:solidFill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pic>
        <p:nvPicPr>
          <p:cNvPr id="35" name="Picture 14" descr="caminhão tanque grátis ícone">
            <a:extLst>
              <a:ext uri="{FF2B5EF4-FFF2-40B4-BE49-F238E27FC236}">
                <a16:creationId xmlns:a16="http://schemas.microsoft.com/office/drawing/2014/main" id="{7E6EE814-258F-22A3-F9BB-5FD7DBAB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66" y="5444753"/>
            <a:ext cx="546652" cy="54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Oil tank free icon">
            <a:extLst>
              <a:ext uri="{FF2B5EF4-FFF2-40B4-BE49-F238E27FC236}">
                <a16:creationId xmlns:a16="http://schemas.microsoft.com/office/drawing/2014/main" id="{6F656030-78D0-9511-F963-F89CBA2A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19" y="4573206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D6CC56F0-A9C7-6B0C-BEF2-13AB16523B1E}"/>
              </a:ext>
            </a:extLst>
          </p:cNvPr>
          <p:cNvCxnSpPr/>
          <p:nvPr/>
        </p:nvCxnSpPr>
        <p:spPr>
          <a:xfrm>
            <a:off x="6852487" y="3491003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5D2766FC-BCF6-DE4C-279B-6234C906240A}"/>
              </a:ext>
            </a:extLst>
          </p:cNvPr>
          <p:cNvCxnSpPr/>
          <p:nvPr/>
        </p:nvCxnSpPr>
        <p:spPr>
          <a:xfrm>
            <a:off x="6849713" y="4162985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E1B3CC09-B37E-6630-8B9C-CB9B4C24549B}"/>
              </a:ext>
            </a:extLst>
          </p:cNvPr>
          <p:cNvCxnSpPr/>
          <p:nvPr/>
        </p:nvCxnSpPr>
        <p:spPr>
          <a:xfrm>
            <a:off x="6852487" y="2777242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51DC1E88-C329-4AE3-9D06-6A65AFC14D4B}"/>
              </a:ext>
            </a:extLst>
          </p:cNvPr>
          <p:cNvCxnSpPr/>
          <p:nvPr/>
        </p:nvCxnSpPr>
        <p:spPr>
          <a:xfrm>
            <a:off x="6846145" y="5130159"/>
            <a:ext cx="2774" cy="2898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3909FB41-4831-3F93-2D11-87F083D9EF8D}"/>
              </a:ext>
            </a:extLst>
          </p:cNvPr>
          <p:cNvSpPr txBox="1"/>
          <p:nvPr/>
        </p:nvSpPr>
        <p:spPr>
          <a:xfrm>
            <a:off x="5547986" y="5467735"/>
            <a:ext cx="2509626" cy="5897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065" marR="5080" lvl="0" indent="-381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CT entra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na </a:t>
            </a:r>
            <a:r>
              <a:rPr kumimoji="0" lang="pt-BR" sz="1100" b="0" i="0" u="none" strike="noStrike" kern="120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hora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marcada </a:t>
            </a: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na Base e é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atendido. Carrega e parte para entrega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E768C910-50CB-C699-EB0D-86D3C743FA53}"/>
              </a:ext>
            </a:extLst>
          </p:cNvPr>
          <p:cNvCxnSpPr>
            <a:cxnSpLocks/>
          </p:cNvCxnSpPr>
          <p:nvPr/>
        </p:nvCxnSpPr>
        <p:spPr>
          <a:xfrm>
            <a:off x="8489426" y="2058934"/>
            <a:ext cx="14265" cy="4138636"/>
          </a:xfrm>
          <a:prstGeom prst="line">
            <a:avLst/>
          </a:prstGeom>
          <a:solidFill>
            <a:srgbClr val="FFFFFF">
              <a:alpha val="0"/>
            </a:srgbClr>
          </a:solidFill>
          <a:ln w="190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3071F968-97A4-6DEF-EE14-1DA946DC0AC7}"/>
              </a:ext>
            </a:extLst>
          </p:cNvPr>
          <p:cNvSpPr txBox="1"/>
          <p:nvPr/>
        </p:nvSpPr>
        <p:spPr>
          <a:xfrm>
            <a:off x="8628539" y="2227141"/>
            <a:ext cx="3412694" cy="81001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Carregamento de </a:t>
            </a:r>
            <a:r>
              <a:rPr kumimoji="0" lang="pt-BR" sz="1100" b="1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Ipimax</a:t>
            </a:r>
            <a:r>
              <a:rPr kumimoji="0" lang="pt-BR" sz="11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Pro: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 Pool (</a:t>
            </a:r>
            <a:r>
              <a:rPr kumimoji="0" lang="pt-BR" sz="1100" b="0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Seg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: 11hs às 17hs e </a:t>
            </a:r>
            <a:r>
              <a:rPr kumimoji="0" lang="pt-BR" sz="1100" b="0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Ter-Sex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: 08 às 12hs)</a:t>
            </a: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100" spc="-5">
              <a:solidFill>
                <a:prstClr val="black"/>
              </a:solidFill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100" b="1" i="0" u="none" strike="noStrike" kern="1200" cap="none" spc="-5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Ipicarga</a:t>
            </a:r>
            <a:r>
              <a:rPr kumimoji="0" lang="pt-BR" sz="1100" b="1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: </a:t>
            </a:r>
            <a:r>
              <a:rPr kumimoji="0" lang="pt-BR" sz="1100" b="0" i="0" u="none" strike="noStrike" kern="120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01h antes e 30 min depois</a:t>
            </a: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piranga Textos" panose="020B0503020203020204" pitchFamily="34" charset="0"/>
              <a:cs typeface="Poppins" panose="00000500000000000000" pitchFamily="2" charset="0"/>
            </a:endParaRPr>
          </a:p>
        </p:txBody>
      </p:sp>
      <p:pic>
        <p:nvPicPr>
          <p:cNvPr id="48" name="12.png" descr="12.png">
            <a:extLst>
              <a:ext uri="{FF2B5EF4-FFF2-40B4-BE49-F238E27FC236}">
                <a16:creationId xmlns:a16="http://schemas.microsoft.com/office/drawing/2014/main" id="{ABE86E67-34BD-2CA6-6083-AA45865E0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3255">
            <a:off x="5953726" y="1290867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AF5CCF83-6717-E819-6247-6095A0D7A065}"/>
              </a:ext>
            </a:extLst>
          </p:cNvPr>
          <p:cNvSpPr txBox="1"/>
          <p:nvPr/>
        </p:nvSpPr>
        <p:spPr>
          <a:xfrm>
            <a:off x="6410887" y="1509499"/>
            <a:ext cx="841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FFD300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FOB</a:t>
            </a:r>
          </a:p>
        </p:txBody>
      </p:sp>
      <p:pic>
        <p:nvPicPr>
          <p:cNvPr id="51" name="12.png" descr="12.png">
            <a:extLst>
              <a:ext uri="{FF2B5EF4-FFF2-40B4-BE49-F238E27FC236}">
                <a16:creationId xmlns:a16="http://schemas.microsoft.com/office/drawing/2014/main" id="{90894790-7AC4-E3AD-B286-EA3DDEA39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3255">
            <a:off x="9457664" y="128565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4B8E0A94-DF2F-8B41-A8F1-AE46D38EAD0C}"/>
              </a:ext>
            </a:extLst>
          </p:cNvPr>
          <p:cNvSpPr txBox="1"/>
          <p:nvPr/>
        </p:nvSpPr>
        <p:spPr>
          <a:xfrm>
            <a:off x="9998321" y="1385033"/>
            <a:ext cx="8415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>
                <a:ln>
                  <a:noFill/>
                </a:ln>
                <a:solidFill>
                  <a:srgbClr val="FFD300"/>
                </a:solidFill>
                <a:effectLst/>
                <a:uLnTx/>
                <a:uFillTx/>
                <a:latin typeface="Ipiranga Textos" panose="020B0503020203020204" pitchFamily="34" charset="0"/>
                <a:cs typeface="Poppins" panose="00000500000000000000" pitchFamily="2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799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CDA5E6D-6E7B-A7B0-9D46-97D9C1AEA4D1}"/>
              </a:ext>
            </a:extLst>
          </p:cNvPr>
          <p:cNvSpPr/>
          <p:nvPr/>
        </p:nvSpPr>
        <p:spPr>
          <a:xfrm>
            <a:off x="0" y="2293620"/>
            <a:ext cx="12192000" cy="1562388"/>
          </a:xfrm>
          <a:prstGeom prst="rect">
            <a:avLst/>
          </a:prstGeom>
          <a:solidFill>
            <a:schemeClr val="bg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1380490" y="2293620"/>
            <a:ext cx="9582785" cy="2123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t-BR" sz="7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piranga Textos Black" panose="020B0903020203020204" charset="0"/>
                <a:ea typeface="+mn-ea"/>
                <a:cs typeface="Ipiranga Textos Black" panose="020B0903020203020204" charset="0"/>
              </a:rPr>
              <a:t>Descarga</a:t>
            </a:r>
            <a:r>
              <a:rPr kumimoji="0" lang="en-US" altLang="pt-BR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piranga Textos Black" panose="020B0903020203020204" charset="0"/>
                <a:ea typeface="+mn-ea"/>
                <a:cs typeface="Ipiranga Textos Black" panose="020B0903020203020204" charset="0"/>
              </a:rPr>
              <a:t> Segura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971F57-B0CE-6462-E4BA-F3EC62582760}"/>
              </a:ext>
            </a:extLst>
          </p:cNvPr>
          <p:cNvSpPr txBox="1"/>
          <p:nvPr/>
        </p:nvSpPr>
        <p:spPr>
          <a:xfrm>
            <a:off x="2074334" y="3286664"/>
            <a:ext cx="819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Procedimentos para garantir segurança, qualidade e eficiência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87B7673-BBB5-92C0-2CB3-DB5B13090A25}"/>
              </a:ext>
            </a:extLst>
          </p:cNvPr>
          <p:cNvCxnSpPr/>
          <p:nvPr/>
        </p:nvCxnSpPr>
        <p:spPr>
          <a:xfrm>
            <a:off x="1949570" y="3733157"/>
            <a:ext cx="8505645" cy="69011"/>
          </a:xfrm>
          <a:prstGeom prst="line">
            <a:avLst/>
          </a:prstGeom>
          <a:ln w="12700">
            <a:gradFill flip="none" rotWithShape="1">
              <a:gsLst>
                <a:gs pos="47000">
                  <a:schemeClr val="accent3">
                    <a:lumMod val="5000"/>
                    <a:lumOff val="95000"/>
                  </a:schemeClr>
                </a:gs>
                <a:gs pos="25000">
                  <a:srgbClr val="B2B2B2">
                    <a:alpha val="22000"/>
                  </a:srgb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6B3622B-3E88-7A69-7948-73162F45FD93}"/>
              </a:ext>
            </a:extLst>
          </p:cNvPr>
          <p:cNvCxnSpPr/>
          <p:nvPr/>
        </p:nvCxnSpPr>
        <p:spPr>
          <a:xfrm>
            <a:off x="1973786" y="3217653"/>
            <a:ext cx="8505645" cy="69011"/>
          </a:xfrm>
          <a:prstGeom prst="line">
            <a:avLst/>
          </a:prstGeom>
          <a:ln w="12700">
            <a:gradFill flip="none" rotWithShape="1">
              <a:gsLst>
                <a:gs pos="47000">
                  <a:schemeClr val="accent3">
                    <a:lumMod val="5000"/>
                    <a:lumOff val="95000"/>
                  </a:schemeClr>
                </a:gs>
                <a:gs pos="25000">
                  <a:srgbClr val="B2B2B2">
                    <a:alpha val="22000"/>
                  </a:srgb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366A479-6E99-33BC-96AD-AD45FA95404F}"/>
              </a:ext>
            </a:extLst>
          </p:cNvPr>
          <p:cNvSpPr txBox="1"/>
          <p:nvPr/>
        </p:nvSpPr>
        <p:spPr>
          <a:xfrm>
            <a:off x="-18288" y="6559367"/>
            <a:ext cx="3474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0045B5"/>
                </a:solidFill>
                <a:latin typeface="Montserrat" panose="00000500000000000000" pitchFamily="2" charset="0"/>
                <a:sym typeface="Montserrat ExtraBold"/>
              </a:rPr>
              <a:t>LOGÍSTICA &amp; DISTRIBUÇÃO | 2026</a:t>
            </a:r>
            <a:endParaRPr lang="pt-BR" sz="1400">
              <a:solidFill>
                <a:srgbClr val="0045B5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NOSSA JORNADA">
            <a:extLst>
              <a:ext uri="{FF2B5EF4-FFF2-40B4-BE49-F238E27FC236}">
                <a16:creationId xmlns:a16="http://schemas.microsoft.com/office/drawing/2014/main" id="{D9B157DE-6D90-27CB-C6B2-2E032ADB1BC2}"/>
              </a:ext>
            </a:extLst>
          </p:cNvPr>
          <p:cNvSpPr txBox="1"/>
          <p:nvPr/>
        </p:nvSpPr>
        <p:spPr>
          <a:xfrm>
            <a:off x="4450645" y="504503"/>
            <a:ext cx="330840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>
            <a:lvl1pPr algn="ctr">
              <a:defRPr sz="5000" spc="45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defTabSz="914217" hangingPunct="0"/>
            <a:r>
              <a:rPr sz="2500" kern="0" spc="227"/>
              <a:t>NOSSA JORNADA</a:t>
            </a:r>
          </a:p>
        </p:txBody>
      </p:sp>
      <p:sp>
        <p:nvSpPr>
          <p:cNvPr id="32" name="PASSO A PASSO DA">
            <a:extLst>
              <a:ext uri="{FF2B5EF4-FFF2-40B4-BE49-F238E27FC236}">
                <a16:creationId xmlns:a16="http://schemas.microsoft.com/office/drawing/2014/main" id="{D5B450DF-BAB9-06D2-C66C-2C30175859F7}"/>
              </a:ext>
            </a:extLst>
          </p:cNvPr>
          <p:cNvSpPr txBox="1"/>
          <p:nvPr/>
        </p:nvSpPr>
        <p:spPr>
          <a:xfrm>
            <a:off x="4927018" y="337934"/>
            <a:ext cx="230960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2860" rIns="22860">
            <a:spAutoFit/>
          </a:bodyPr>
          <a:lstStyle>
            <a:lvl1pPr algn="ctr">
              <a:defRPr sz="1600" spc="12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 defTabSz="914217" hangingPunct="0"/>
            <a:r>
              <a:rPr sz="800" kern="0" spc="600"/>
              <a:t>PASSO A PASSO DA</a:t>
            </a: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4708D82C-5918-263D-139B-0E313A8D812C}"/>
              </a:ext>
            </a:extLst>
          </p:cNvPr>
          <p:cNvSpPr/>
          <p:nvPr/>
        </p:nvSpPr>
        <p:spPr>
          <a:xfrm>
            <a:off x="11376887" y="33265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  <p:sp>
        <p:nvSpPr>
          <p:cNvPr id="9" name="Chevron">
            <a:extLst>
              <a:ext uri="{FF2B5EF4-FFF2-40B4-BE49-F238E27FC236}">
                <a16:creationId xmlns:a16="http://schemas.microsoft.com/office/drawing/2014/main" id="{C1778799-E44A-9B95-C440-4FF740276824}"/>
              </a:ext>
            </a:extLst>
          </p:cNvPr>
          <p:cNvSpPr/>
          <p:nvPr/>
        </p:nvSpPr>
        <p:spPr>
          <a:xfrm>
            <a:off x="8438086" y="2347720"/>
            <a:ext cx="770743" cy="1848774"/>
          </a:xfrm>
          <a:prstGeom prst="chevron">
            <a:avLst>
              <a:gd name="adj" fmla="val 40249"/>
            </a:avLst>
          </a:prstGeom>
          <a:solidFill>
            <a:srgbClr val="489EDF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2133013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" name="Chevron">
            <a:extLst>
              <a:ext uri="{FF2B5EF4-FFF2-40B4-BE49-F238E27FC236}">
                <a16:creationId xmlns:a16="http://schemas.microsoft.com/office/drawing/2014/main" id="{0C3CECD1-DF31-C825-7888-B7235BE680C2}"/>
              </a:ext>
            </a:extLst>
          </p:cNvPr>
          <p:cNvSpPr/>
          <p:nvPr/>
        </p:nvSpPr>
        <p:spPr>
          <a:xfrm>
            <a:off x="8948629" y="2347720"/>
            <a:ext cx="770743" cy="1848774"/>
          </a:xfrm>
          <a:prstGeom prst="chevron">
            <a:avLst>
              <a:gd name="adj" fmla="val 40249"/>
            </a:avLst>
          </a:prstGeom>
          <a:solidFill>
            <a:srgbClr val="489EDF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2133013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" name="Chevron">
            <a:extLst>
              <a:ext uri="{FF2B5EF4-FFF2-40B4-BE49-F238E27FC236}">
                <a16:creationId xmlns:a16="http://schemas.microsoft.com/office/drawing/2014/main" id="{8DACF848-9EF4-C424-A086-C709F78F0D40}"/>
              </a:ext>
            </a:extLst>
          </p:cNvPr>
          <p:cNvSpPr/>
          <p:nvPr/>
        </p:nvSpPr>
        <p:spPr>
          <a:xfrm>
            <a:off x="9459172" y="2344383"/>
            <a:ext cx="770743" cy="1848774"/>
          </a:xfrm>
          <a:prstGeom prst="chevron">
            <a:avLst>
              <a:gd name="adj" fmla="val 40249"/>
            </a:avLst>
          </a:prstGeom>
          <a:solidFill>
            <a:srgbClr val="489EDF"/>
          </a:solidFill>
          <a:ln w="12700">
            <a:miter lim="400000"/>
          </a:ln>
        </p:spPr>
        <p:txBody>
          <a:bodyPr lIns="22860" rIns="22860" anchor="ctr"/>
          <a:lstStyle/>
          <a:p>
            <a:pPr marL="0" marR="0" lvl="0" indent="0" algn="ctr" defTabSz="2133013" rtl="0" eaLnBrk="1" fontAlgn="auto" latinLnBrk="0" hangingPunct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F75D317-8080-C258-CB1A-B2DF0F66ECA4}"/>
              </a:ext>
            </a:extLst>
          </p:cNvPr>
          <p:cNvGrpSpPr/>
          <p:nvPr/>
        </p:nvGrpSpPr>
        <p:grpSpPr>
          <a:xfrm>
            <a:off x="2057004" y="2354562"/>
            <a:ext cx="1843221" cy="2194588"/>
            <a:chOff x="2057004" y="2354562"/>
            <a:chExt cx="1843221" cy="2194588"/>
          </a:xfrm>
        </p:grpSpPr>
        <p:sp>
          <p:nvSpPr>
            <p:cNvPr id="4" name="KICKOFF  DO PROJETO">
              <a:extLst>
                <a:ext uri="{FF2B5EF4-FFF2-40B4-BE49-F238E27FC236}">
                  <a16:creationId xmlns:a16="http://schemas.microsoft.com/office/drawing/2014/main" id="{6DBEEB21-C18B-8DD9-0A85-4C3D3DBD0671}"/>
                </a:ext>
              </a:extLst>
            </p:cNvPr>
            <p:cNvSpPr txBox="1"/>
            <p:nvPr/>
          </p:nvSpPr>
          <p:spPr>
            <a:xfrm>
              <a:off x="2079014" y="4302929"/>
              <a:ext cx="1415900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rIns="22860">
              <a:spAutoFit/>
            </a:bodyPr>
            <a:lstStyle/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rPr lang="pt-BR" sz="1000" kern="0" spc="188">
                  <a:solidFill>
                    <a:srgbClr val="000000"/>
                  </a:solidFill>
                  <a:latin typeface="Montserrat"/>
                  <a:sym typeface="Montserrat"/>
                </a:rPr>
                <a:t>OBJETIVO</a:t>
              </a:r>
            </a:p>
          </p:txBody>
        </p:sp>
        <p:sp>
          <p:nvSpPr>
            <p:cNvPr id="15" name="Chevron">
              <a:extLst>
                <a:ext uri="{FF2B5EF4-FFF2-40B4-BE49-F238E27FC236}">
                  <a16:creationId xmlns:a16="http://schemas.microsoft.com/office/drawing/2014/main" id="{9EEC7A49-8D99-7D21-12A1-B919FD44B1BD}"/>
                </a:ext>
              </a:extLst>
            </p:cNvPr>
            <p:cNvSpPr/>
            <p:nvPr/>
          </p:nvSpPr>
          <p:spPr>
            <a:xfrm>
              <a:off x="2057004" y="2354562"/>
              <a:ext cx="1843221" cy="1856901"/>
            </a:xfrm>
            <a:prstGeom prst="chevron">
              <a:avLst>
                <a:gd name="adj" fmla="val 17917"/>
              </a:avLst>
            </a:prstGeom>
            <a:solidFill>
              <a:srgbClr val="489ED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33013" hangingPunct="0">
                <a:lnSpc>
                  <a:spcPct val="90000"/>
                </a:lnSpc>
                <a:spcBef>
                  <a:spcPts val="750"/>
                </a:spcBef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pic>
          <p:nvPicPr>
            <p:cNvPr id="17" name="Gráfico 16" descr="Na mosca estrutura de tópicos">
              <a:extLst>
                <a:ext uri="{FF2B5EF4-FFF2-40B4-BE49-F238E27FC236}">
                  <a16:creationId xmlns:a16="http://schemas.microsoft.com/office/drawing/2014/main" id="{4359EF81-79B4-C0B3-AB0D-5532A59A02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3561" y="2872790"/>
              <a:ext cx="780939" cy="780939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D2F0185-CE74-FF52-010A-DEDFDF7C7682}"/>
              </a:ext>
            </a:extLst>
          </p:cNvPr>
          <p:cNvGrpSpPr/>
          <p:nvPr/>
        </p:nvGrpSpPr>
        <p:grpSpPr>
          <a:xfrm>
            <a:off x="5261261" y="2352774"/>
            <a:ext cx="1843221" cy="2350265"/>
            <a:chOff x="5261261" y="2352774"/>
            <a:chExt cx="1843221" cy="2350265"/>
          </a:xfrm>
        </p:grpSpPr>
        <p:sp>
          <p:nvSpPr>
            <p:cNvPr id="19" name="Chevron">
              <a:extLst>
                <a:ext uri="{FF2B5EF4-FFF2-40B4-BE49-F238E27FC236}">
                  <a16:creationId xmlns:a16="http://schemas.microsoft.com/office/drawing/2014/main" id="{CFD7A3FD-4B07-0C7A-C2D0-3D74E28DAE11}"/>
                </a:ext>
              </a:extLst>
            </p:cNvPr>
            <p:cNvSpPr/>
            <p:nvPr/>
          </p:nvSpPr>
          <p:spPr>
            <a:xfrm>
              <a:off x="5261261" y="2352774"/>
              <a:ext cx="1843221" cy="1851601"/>
            </a:xfrm>
            <a:prstGeom prst="chevron">
              <a:avLst>
                <a:gd name="adj" fmla="val 17866"/>
              </a:avLst>
            </a:prstGeom>
            <a:solidFill>
              <a:srgbClr val="489ED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33013" hangingPunct="0">
                <a:lnSpc>
                  <a:spcPct val="90000"/>
                </a:lnSpc>
                <a:spcBef>
                  <a:spcPts val="750"/>
                </a:spcBef>
              </a:pPr>
              <a:endParaRPr kern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" name="APRENDIZADO  &amp; DESCOBERTA">
              <a:extLst>
                <a:ext uri="{FF2B5EF4-FFF2-40B4-BE49-F238E27FC236}">
                  <a16:creationId xmlns:a16="http://schemas.microsoft.com/office/drawing/2014/main" id="{2CC51200-ED6C-5745-986F-AC0470911C31}"/>
                </a:ext>
              </a:extLst>
            </p:cNvPr>
            <p:cNvSpPr txBox="1"/>
            <p:nvPr/>
          </p:nvSpPr>
          <p:spPr>
            <a:xfrm>
              <a:off x="5276584" y="4302929"/>
              <a:ext cx="148978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rIns="22860">
              <a:spAutoFit/>
            </a:bodyPr>
            <a:lstStyle/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rPr lang="pt-BR" sz="1000" kern="0" spc="188">
                  <a:solidFill>
                    <a:srgbClr val="000000"/>
                  </a:solidFill>
                  <a:latin typeface="Montserrat"/>
                  <a:sym typeface="Montserrat"/>
                </a:rPr>
                <a:t>RISCOS</a:t>
              </a:r>
            </a:p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 sz="1000" kern="0" spc="188">
                <a:solidFill>
                  <a:srgbClr val="000000"/>
                </a:solidFill>
                <a:latin typeface="Montserrat"/>
                <a:sym typeface="Montserrat"/>
              </a:endParaRPr>
            </a:p>
          </p:txBody>
        </p:sp>
        <p:pic>
          <p:nvPicPr>
            <p:cNvPr id="21" name="Gráfico 20" descr="Aviso estrutura de tópicos">
              <a:extLst>
                <a:ext uri="{FF2B5EF4-FFF2-40B4-BE49-F238E27FC236}">
                  <a16:creationId xmlns:a16="http://schemas.microsoft.com/office/drawing/2014/main" id="{B3848768-4E6A-8DAD-CF02-48EC697243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52743" y="2904245"/>
              <a:ext cx="749484" cy="749484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A3E9A14F-E555-3B7F-FAE1-D20D1A00F80F}"/>
              </a:ext>
            </a:extLst>
          </p:cNvPr>
          <p:cNvGrpSpPr/>
          <p:nvPr/>
        </p:nvGrpSpPr>
        <p:grpSpPr>
          <a:xfrm>
            <a:off x="3622653" y="2353325"/>
            <a:ext cx="1887362" cy="2349714"/>
            <a:chOff x="3622653" y="2353325"/>
            <a:chExt cx="1887362" cy="2349714"/>
          </a:xfrm>
        </p:grpSpPr>
        <p:sp>
          <p:nvSpPr>
            <p:cNvPr id="5" name="APRENDIZADO  &amp; DESCOBERTA">
              <a:extLst>
                <a:ext uri="{FF2B5EF4-FFF2-40B4-BE49-F238E27FC236}">
                  <a16:creationId xmlns:a16="http://schemas.microsoft.com/office/drawing/2014/main" id="{608DC5D9-E1FC-1E73-5E69-1BC1887F2098}"/>
                </a:ext>
              </a:extLst>
            </p:cNvPr>
            <p:cNvSpPr txBox="1"/>
            <p:nvPr/>
          </p:nvSpPr>
          <p:spPr>
            <a:xfrm>
              <a:off x="3622653" y="4302929"/>
              <a:ext cx="148978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rIns="22860">
              <a:spAutoFit/>
            </a:bodyPr>
            <a:lstStyle/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rPr lang="pt-BR" sz="1000" kern="0" spc="188">
                  <a:solidFill>
                    <a:srgbClr val="000000"/>
                  </a:solidFill>
                  <a:latin typeface="Montserrat"/>
                  <a:sym typeface="Montserrat"/>
                </a:rPr>
                <a:t>ETAPAS</a:t>
              </a:r>
            </a:p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 sz="1000" kern="0" spc="188">
                <a:solidFill>
                  <a:srgbClr val="000000"/>
                </a:solidFill>
                <a:latin typeface="Montserrat"/>
                <a:sym typeface="Montserrat"/>
              </a:endParaRPr>
            </a:p>
          </p:txBody>
        </p:sp>
        <p:sp>
          <p:nvSpPr>
            <p:cNvPr id="18" name="Chevron">
              <a:extLst>
                <a:ext uri="{FF2B5EF4-FFF2-40B4-BE49-F238E27FC236}">
                  <a16:creationId xmlns:a16="http://schemas.microsoft.com/office/drawing/2014/main" id="{F807469D-3661-B8A7-07D5-2FF945AA9718}"/>
                </a:ext>
              </a:extLst>
            </p:cNvPr>
            <p:cNvSpPr/>
            <p:nvPr/>
          </p:nvSpPr>
          <p:spPr>
            <a:xfrm>
              <a:off x="3666794" y="2353325"/>
              <a:ext cx="1843221" cy="1859375"/>
            </a:xfrm>
            <a:prstGeom prst="chevron">
              <a:avLst>
                <a:gd name="adj" fmla="val 17941"/>
              </a:avLst>
            </a:prstGeom>
            <a:solidFill>
              <a:srgbClr val="489ED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33013" hangingPunct="0">
                <a:lnSpc>
                  <a:spcPct val="90000"/>
                </a:lnSpc>
                <a:spcBef>
                  <a:spcPts val="750"/>
                </a:spcBef>
              </a:pPr>
              <a:endParaRPr kern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pic>
          <p:nvPicPr>
            <p:cNvPr id="8" name="Gráfico 7" descr="Área de Transferência estrutura de tópicos">
              <a:extLst>
                <a:ext uri="{FF2B5EF4-FFF2-40B4-BE49-F238E27FC236}">
                  <a16:creationId xmlns:a16="http://schemas.microsoft.com/office/drawing/2014/main" id="{794C4476-394B-489A-D882-7E9BDBFA28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11400" y="2909128"/>
              <a:ext cx="735458" cy="73545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62541FD-EE83-41F7-087E-DAE55D7BAB03}"/>
              </a:ext>
            </a:extLst>
          </p:cNvPr>
          <p:cNvGrpSpPr/>
          <p:nvPr/>
        </p:nvGrpSpPr>
        <p:grpSpPr>
          <a:xfrm>
            <a:off x="6855728" y="2352775"/>
            <a:ext cx="1843221" cy="2350264"/>
            <a:chOff x="6855728" y="2352775"/>
            <a:chExt cx="1843221" cy="2350264"/>
          </a:xfrm>
        </p:grpSpPr>
        <p:sp>
          <p:nvSpPr>
            <p:cNvPr id="3" name="Chevron">
              <a:extLst>
                <a:ext uri="{FF2B5EF4-FFF2-40B4-BE49-F238E27FC236}">
                  <a16:creationId xmlns:a16="http://schemas.microsoft.com/office/drawing/2014/main" id="{6160572F-F191-059B-D1D9-ACEDE0A3ADDB}"/>
                </a:ext>
              </a:extLst>
            </p:cNvPr>
            <p:cNvSpPr/>
            <p:nvPr/>
          </p:nvSpPr>
          <p:spPr>
            <a:xfrm>
              <a:off x="6855728" y="2352775"/>
              <a:ext cx="1843221" cy="1851601"/>
            </a:xfrm>
            <a:prstGeom prst="chevron">
              <a:avLst>
                <a:gd name="adj" fmla="val 17866"/>
              </a:avLst>
            </a:prstGeom>
            <a:solidFill>
              <a:srgbClr val="489EDF"/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 defTabSz="2133013" hangingPunct="0">
                <a:lnSpc>
                  <a:spcPct val="90000"/>
                </a:lnSpc>
                <a:spcBef>
                  <a:spcPts val="750"/>
                </a:spcBef>
              </a:pPr>
              <a:endParaRPr kern="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6" name="APRENDIZADO  &amp; DESCOBERTA">
              <a:extLst>
                <a:ext uri="{FF2B5EF4-FFF2-40B4-BE49-F238E27FC236}">
                  <a16:creationId xmlns:a16="http://schemas.microsoft.com/office/drawing/2014/main" id="{597BE8ED-8F42-E523-7011-EF3BCCD01835}"/>
                </a:ext>
              </a:extLst>
            </p:cNvPr>
            <p:cNvSpPr txBox="1"/>
            <p:nvPr/>
          </p:nvSpPr>
          <p:spPr>
            <a:xfrm>
              <a:off x="6864872" y="4302929"/>
              <a:ext cx="148978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60" rIns="22860">
              <a:spAutoFit/>
            </a:bodyPr>
            <a:lstStyle/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r>
                <a:rPr lang="pt-BR" sz="1000" kern="0" spc="188">
                  <a:solidFill>
                    <a:srgbClr val="000000"/>
                  </a:solidFill>
                  <a:latin typeface="Montserrat"/>
                  <a:sym typeface="Montserrat"/>
                </a:rPr>
                <a:t>CONCLUSÃO</a:t>
              </a:r>
            </a:p>
            <a:p>
              <a:pPr algn="ctr" defTabSz="914217" hangingPunct="0">
                <a:defRPr sz="2000" spc="37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defRPr>
              </a:pPr>
              <a:endParaRPr sz="1000" kern="0" spc="188">
                <a:solidFill>
                  <a:srgbClr val="000000"/>
                </a:solidFill>
                <a:latin typeface="Montserrat"/>
                <a:sym typeface="Montserrat"/>
              </a:endParaRPr>
            </a:p>
          </p:txBody>
        </p:sp>
        <p:pic>
          <p:nvPicPr>
            <p:cNvPr id="13" name="Gráfico 12" descr="Aperto de mão estrutura de tópicos">
              <a:extLst>
                <a:ext uri="{FF2B5EF4-FFF2-40B4-BE49-F238E27FC236}">
                  <a16:creationId xmlns:a16="http://schemas.microsoft.com/office/drawing/2014/main" id="{C66FF48A-3F7B-C57D-DFD7-9DAEAB4E4C0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13657" y="287279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8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38D66-9A28-A635-2822-CC864BA9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47A7220E-FE1E-6249-DA3B-9F050FCB9E9F}"/>
              </a:ext>
            </a:extLst>
          </p:cNvPr>
          <p:cNvSpPr/>
          <p:nvPr/>
        </p:nvSpPr>
        <p:spPr>
          <a:xfrm>
            <a:off x="11349161" y="21814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  <p:sp>
        <p:nvSpPr>
          <p:cNvPr id="6" name="Google Shape;1920;p38">
            <a:extLst>
              <a:ext uri="{FF2B5EF4-FFF2-40B4-BE49-F238E27FC236}">
                <a16:creationId xmlns:a16="http://schemas.microsoft.com/office/drawing/2014/main" id="{350A5ADF-D240-2D79-85BB-AE71EDB8B75E}"/>
              </a:ext>
            </a:extLst>
          </p:cNvPr>
          <p:cNvSpPr txBox="1"/>
          <p:nvPr/>
        </p:nvSpPr>
        <p:spPr>
          <a:xfrm>
            <a:off x="380040" y="54021"/>
            <a:ext cx="10197905" cy="66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  <a:buSzPts val="1100"/>
              <a:defRPr/>
            </a:pPr>
            <a:r>
              <a:rPr lang="pt-BR" sz="2400" b="1" kern="0">
                <a:solidFill>
                  <a:srgbClr val="1E2828"/>
                </a:solidFill>
                <a:latin typeface="Ipiranga Titulos" panose="020B0503020203020204" pitchFamily="34" charset="0"/>
              </a:rPr>
              <a:t>Objetivo e Conceito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C3671F3E-C393-4648-993E-F09D5C5FA702}"/>
              </a:ext>
            </a:extLst>
          </p:cNvPr>
          <p:cNvCxnSpPr>
            <a:cxnSpLocks/>
          </p:cNvCxnSpPr>
          <p:nvPr/>
        </p:nvCxnSpPr>
        <p:spPr>
          <a:xfrm>
            <a:off x="356375" y="574457"/>
            <a:ext cx="2700000" cy="0"/>
          </a:xfrm>
          <a:prstGeom prst="line">
            <a:avLst/>
          </a:prstGeom>
          <a:ln w="381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DEA5E08-AE7C-C4FA-F1E1-92147C5883A0}"/>
              </a:ext>
            </a:extLst>
          </p:cNvPr>
          <p:cNvSpPr txBox="1"/>
          <p:nvPr/>
        </p:nvSpPr>
        <p:spPr>
          <a:xfrm>
            <a:off x="298936" y="612721"/>
            <a:ext cx="1064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>
                <a:latin typeface="Ipiranga Titulos" panose="020B0503020203020204" pitchFamily="34" charset="0"/>
              </a:rPr>
              <a:t>Descarga Segura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4C60687A-5403-2F58-E819-87B313B9A0B3}"/>
              </a:ext>
            </a:extLst>
          </p:cNvPr>
          <p:cNvSpPr/>
          <p:nvPr/>
        </p:nvSpPr>
        <p:spPr>
          <a:xfrm>
            <a:off x="334963" y="1175546"/>
            <a:ext cx="11528388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Ipiranga Titulos" panose="020B0503020203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1E49294-533F-5C5D-228D-B106AA38EF58}"/>
              </a:ext>
            </a:extLst>
          </p:cNvPr>
          <p:cNvSpPr/>
          <p:nvPr/>
        </p:nvSpPr>
        <p:spPr>
          <a:xfrm>
            <a:off x="334962" y="1463546"/>
            <a:ext cx="11528386" cy="4937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FB59FB-B827-2D95-E164-E3B695C49CE7}"/>
              </a:ext>
            </a:extLst>
          </p:cNvPr>
          <p:cNvSpPr txBox="1"/>
          <p:nvPr/>
        </p:nvSpPr>
        <p:spPr>
          <a:xfrm>
            <a:off x="883920" y="1827604"/>
            <a:ext cx="1042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>
                <a:latin typeface="Ipiranga Variable Titulos Light" pitchFamily="2" charset="0"/>
              </a:rPr>
              <a:t>Descarga Segura é o conjunto de práticas padronizadas que garantem a realização da descarga de combustível de forma segura, controlada e em conformidade, prevenindo acidentes e perda de produto.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4AE69CE-F692-333B-6FD8-6E54054234F0}"/>
              </a:ext>
            </a:extLst>
          </p:cNvPr>
          <p:cNvSpPr txBox="1"/>
          <p:nvPr/>
        </p:nvSpPr>
        <p:spPr>
          <a:xfrm>
            <a:off x="883920" y="2832317"/>
            <a:ext cx="6665976" cy="295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>
                <a:latin typeface="Ipiranga Variable Titulos Light" pitchFamily="2" charset="0"/>
              </a:rPr>
              <a:t>Objetivo:</a:t>
            </a:r>
          </a:p>
          <a:p>
            <a:pPr>
              <a:lnSpc>
                <a:spcPct val="150000"/>
              </a:lnSpc>
            </a:pPr>
            <a:endParaRPr lang="pt-BR">
              <a:latin typeface="Ipiranga Variable Titulos Light" pitchFamily="2" charset="0"/>
            </a:endParaRPr>
          </a:p>
          <a:p>
            <a:pPr marL="285750" indent="-285750">
              <a:lnSpc>
                <a:spcPct val="150000"/>
              </a:lnSpc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>
                <a:latin typeface="Ipiranga Variable Titulos Light" pitchFamily="2" charset="0"/>
              </a:rPr>
              <a:t>Garantir </a:t>
            </a:r>
            <a:r>
              <a:rPr lang="pt-BR" b="1">
                <a:latin typeface="Ipiranga Variable Titulos Light" pitchFamily="2" charset="0"/>
              </a:rPr>
              <a:t>segurança operacional</a:t>
            </a:r>
          </a:p>
          <a:p>
            <a:pPr marL="285750" indent="-285750">
              <a:lnSpc>
                <a:spcPct val="150000"/>
              </a:lnSpc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>
                <a:latin typeface="Ipiranga Variable Titulos Light" pitchFamily="2" charset="0"/>
              </a:rPr>
              <a:t>Evitar </a:t>
            </a:r>
            <a:r>
              <a:rPr lang="pt-BR" b="1">
                <a:latin typeface="Ipiranga Variable Titulos Light" pitchFamily="2" charset="0"/>
              </a:rPr>
              <a:t>acidentes e contaminações</a:t>
            </a:r>
          </a:p>
          <a:p>
            <a:pPr marL="285750" indent="-285750">
              <a:lnSpc>
                <a:spcPct val="150000"/>
              </a:lnSpc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>
                <a:latin typeface="Ipiranga Variable Titulos Light" pitchFamily="2" charset="0"/>
              </a:rPr>
              <a:t>Assegurar </a:t>
            </a:r>
            <a:r>
              <a:rPr lang="pt-BR" b="1">
                <a:latin typeface="Ipiranga Variable Titulos Light" pitchFamily="2" charset="0"/>
              </a:rPr>
              <a:t>qualidade do produto</a:t>
            </a:r>
          </a:p>
          <a:p>
            <a:pPr marL="285750" indent="-285750">
              <a:lnSpc>
                <a:spcPct val="150000"/>
              </a:lnSpc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>
                <a:latin typeface="Ipiranga Variable Titulos Light" pitchFamily="2" charset="0"/>
              </a:rPr>
              <a:t>Cumprir </a:t>
            </a:r>
            <a:r>
              <a:rPr lang="pt-BR" b="1">
                <a:latin typeface="Ipiranga Variable Titulos Light" pitchFamily="2" charset="0"/>
              </a:rPr>
              <a:t>padrões operacionais e ambientais da Ipiranga</a:t>
            </a:r>
          </a:p>
          <a:p>
            <a:pPr marL="285750" indent="-285750">
              <a:lnSpc>
                <a:spcPct val="150000"/>
              </a:lnSpc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>
                <a:latin typeface="Ipiranga Variable Titulos Light" pitchFamily="2" charset="0"/>
              </a:rPr>
              <a:t>Reduzir </a:t>
            </a:r>
            <a:r>
              <a:rPr lang="pt-BR" b="1">
                <a:latin typeface="Ipiranga Variable Titulos Light" pitchFamily="2" charset="0"/>
              </a:rPr>
              <a:t>o risco de perda</a:t>
            </a:r>
          </a:p>
        </p:txBody>
      </p:sp>
    </p:spTree>
    <p:extLst>
      <p:ext uri="{BB962C8B-B14F-4D97-AF65-F5344CB8AC3E}">
        <p14:creationId xmlns:p14="http://schemas.microsoft.com/office/powerpoint/2010/main" val="510031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1903A-CAF2-E327-6BF0-33E7C9557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63EB55BF-B292-E2BD-B557-A94E619FE916}"/>
              </a:ext>
            </a:extLst>
          </p:cNvPr>
          <p:cNvSpPr/>
          <p:nvPr/>
        </p:nvSpPr>
        <p:spPr>
          <a:xfrm>
            <a:off x="11349161" y="21814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  <p:sp>
        <p:nvSpPr>
          <p:cNvPr id="6" name="Google Shape;1920;p38">
            <a:extLst>
              <a:ext uri="{FF2B5EF4-FFF2-40B4-BE49-F238E27FC236}">
                <a16:creationId xmlns:a16="http://schemas.microsoft.com/office/drawing/2014/main" id="{382BC027-6615-26B9-9CDC-C5BE6AC610C8}"/>
              </a:ext>
            </a:extLst>
          </p:cNvPr>
          <p:cNvSpPr txBox="1"/>
          <p:nvPr/>
        </p:nvSpPr>
        <p:spPr>
          <a:xfrm>
            <a:off x="380040" y="54021"/>
            <a:ext cx="10197905" cy="66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  <a:buSzPts val="1100"/>
              <a:defRPr/>
            </a:pPr>
            <a:r>
              <a:rPr lang="pt-BR" sz="2400" b="1" kern="0">
                <a:solidFill>
                  <a:srgbClr val="1E2828"/>
                </a:solidFill>
                <a:latin typeface="Ipiranga Titulos" panose="020B0503020203020204" pitchFamily="34" charset="0"/>
              </a:rPr>
              <a:t>Etapas do Processo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08CA7D5F-007C-560C-0BA1-CFB884624894}"/>
              </a:ext>
            </a:extLst>
          </p:cNvPr>
          <p:cNvCxnSpPr>
            <a:cxnSpLocks/>
          </p:cNvCxnSpPr>
          <p:nvPr/>
        </p:nvCxnSpPr>
        <p:spPr>
          <a:xfrm>
            <a:off x="356375" y="574457"/>
            <a:ext cx="2700000" cy="0"/>
          </a:xfrm>
          <a:prstGeom prst="line">
            <a:avLst/>
          </a:prstGeom>
          <a:ln w="381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07CFFE-91B7-02E3-D72A-FA2D73DF4EFC}"/>
              </a:ext>
            </a:extLst>
          </p:cNvPr>
          <p:cNvSpPr txBox="1"/>
          <p:nvPr/>
        </p:nvSpPr>
        <p:spPr>
          <a:xfrm>
            <a:off x="298936" y="612721"/>
            <a:ext cx="1064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>
                <a:latin typeface="Ipiranga Titulos" panose="020B0503020203020204" pitchFamily="34" charset="0"/>
              </a:rPr>
              <a:t>Etapas da Descarga Segura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A856E823-1B43-9CDA-5FE6-B8CC834E7ECE}"/>
              </a:ext>
            </a:extLst>
          </p:cNvPr>
          <p:cNvSpPr/>
          <p:nvPr/>
        </p:nvSpPr>
        <p:spPr>
          <a:xfrm>
            <a:off x="334963" y="1175546"/>
            <a:ext cx="11528388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Ipiranga Titulos" panose="020B0503020203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83968E9-DAF9-09DE-42B9-5E6B7AE0B261}"/>
              </a:ext>
            </a:extLst>
          </p:cNvPr>
          <p:cNvSpPr/>
          <p:nvPr/>
        </p:nvSpPr>
        <p:spPr>
          <a:xfrm>
            <a:off x="334962" y="1463546"/>
            <a:ext cx="11528386" cy="4937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1F97C32-B2A9-9EA2-833F-567B76C4FF8D}"/>
              </a:ext>
            </a:extLst>
          </p:cNvPr>
          <p:cNvCxnSpPr>
            <a:cxnSpLocks/>
          </p:cNvCxnSpPr>
          <p:nvPr/>
        </p:nvCxnSpPr>
        <p:spPr>
          <a:xfrm>
            <a:off x="2860235" y="2240522"/>
            <a:ext cx="0" cy="3355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D0E7841-8F78-3188-1E25-4C2779240A12}"/>
              </a:ext>
            </a:extLst>
          </p:cNvPr>
          <p:cNvSpPr txBox="1"/>
          <p:nvPr/>
        </p:nvSpPr>
        <p:spPr>
          <a:xfrm>
            <a:off x="546379" y="2387532"/>
            <a:ext cx="25846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0045B5"/>
                </a:solidFill>
                <a:latin typeface="Ipiranga Variable Textos Black" pitchFamily="2" charset="0"/>
              </a:rPr>
              <a:t>Chegada e posicionamento:</a:t>
            </a:r>
            <a:br>
              <a:rPr lang="pt-BR" sz="1600" b="1">
                <a:solidFill>
                  <a:srgbClr val="074A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600" b="1">
              <a:solidFill>
                <a:srgbClr val="074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Veículo posicionado corretamente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Avaliação do ambiente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C043A2D-BB0A-5610-267E-C6C17C6883D6}"/>
              </a:ext>
            </a:extLst>
          </p:cNvPr>
          <p:cNvSpPr txBox="1"/>
          <p:nvPr/>
        </p:nvSpPr>
        <p:spPr>
          <a:xfrm>
            <a:off x="3033977" y="2410019"/>
            <a:ext cx="25846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0045B5"/>
                </a:solidFill>
                <a:latin typeface="Ipiranga Variable Textos Black" pitchFamily="2" charset="0"/>
              </a:rPr>
              <a:t>Preparação:</a:t>
            </a:r>
            <a:br>
              <a:rPr lang="pt-BR" sz="1400" b="1">
                <a:solidFill>
                  <a:srgbClr val="074A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400" b="1">
              <a:solidFill>
                <a:srgbClr val="074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Uso obrigatório de EPIs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Conferência do layout do posto e documentação</a:t>
            </a:r>
            <a:br>
              <a:rPr lang="pt-BR" sz="1400">
                <a:latin typeface="Ipiranga Variable Titulos Light" pitchFamily="2" charset="0"/>
              </a:rPr>
            </a:b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Isolamento da área e aterramento</a:t>
            </a:r>
            <a:br>
              <a:rPr lang="pt-BR" sz="1400">
                <a:latin typeface="Ipiranga Variable Titulos Light" pitchFamily="2" charset="0"/>
              </a:rPr>
            </a:b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Verificação de Capacidade do tanque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9BD8EFF-C4E2-A14D-73AF-C961B7A27677}"/>
              </a:ext>
            </a:extLst>
          </p:cNvPr>
          <p:cNvSpPr txBox="1"/>
          <p:nvPr/>
        </p:nvSpPr>
        <p:spPr>
          <a:xfrm>
            <a:off x="8724587" y="2410019"/>
            <a:ext cx="29921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0045B5"/>
                </a:solidFill>
                <a:latin typeface="Ipiranga Variable Textos Black" pitchFamily="2" charset="0"/>
              </a:rPr>
              <a:t>Conferência e finalização:</a:t>
            </a:r>
            <a:br>
              <a:rPr lang="pt-BR" sz="1600" b="1">
                <a:solidFill>
                  <a:srgbClr val="0045B5"/>
                </a:solidFill>
                <a:latin typeface="Ipiranga Variable Textos Black" pitchFamily="2" charset="0"/>
              </a:rPr>
            </a:br>
            <a:endParaRPr lang="pt-BR" sz="1600" b="1">
              <a:solidFill>
                <a:srgbClr val="0045B5"/>
              </a:solidFill>
              <a:latin typeface="Ipiranga Variable Textos Black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Verificação de volumes e avarias (drenagem)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Desconexão correta do aterramento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Assinaturas, retirada de calços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Liberação segura do veículo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1947195-57E7-9AC0-C922-EDB98101D413}"/>
              </a:ext>
            </a:extLst>
          </p:cNvPr>
          <p:cNvSpPr txBox="1"/>
          <p:nvPr/>
        </p:nvSpPr>
        <p:spPr>
          <a:xfrm>
            <a:off x="5977128" y="2394630"/>
            <a:ext cx="258469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>
                <a:solidFill>
                  <a:srgbClr val="0045B5"/>
                </a:solidFill>
                <a:latin typeface="Ipiranga Variable Textos Black" pitchFamily="2" charset="0"/>
              </a:rPr>
              <a:t>Execução:</a:t>
            </a:r>
            <a:br>
              <a:rPr lang="pt-BR" sz="1400" b="1">
                <a:solidFill>
                  <a:srgbClr val="074AB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400" b="1">
              <a:solidFill>
                <a:srgbClr val="074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Conexão correta dos mangotes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Duplo </a:t>
            </a:r>
            <a:r>
              <a:rPr lang="pt-BR" sz="1400" err="1">
                <a:latin typeface="Ipiranga Variable Titulos Light" pitchFamily="2" charset="0"/>
              </a:rPr>
              <a:t>check</a:t>
            </a:r>
            <a:r>
              <a:rPr lang="pt-BR" sz="1400">
                <a:latin typeface="Ipiranga Variable Titulos Light" pitchFamily="2" charset="0"/>
              </a:rPr>
              <a:t> do produto (evitar contaminação)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Descarga organizada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400">
                <a:latin typeface="Ipiranga Variable Titulos Light" pitchFamily="2" charset="0"/>
              </a:rPr>
              <a:t>Atenção à movimentação e estabilidade da carga</a:t>
            </a: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BABF44FD-C027-3AE4-E120-1D1C65C7B087}"/>
              </a:ext>
            </a:extLst>
          </p:cNvPr>
          <p:cNvCxnSpPr>
            <a:cxnSpLocks/>
          </p:cNvCxnSpPr>
          <p:nvPr/>
        </p:nvCxnSpPr>
        <p:spPr>
          <a:xfrm>
            <a:off x="5719259" y="2240522"/>
            <a:ext cx="0" cy="3355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E760DCD-C35E-40C6-C56F-993A66068590}"/>
              </a:ext>
            </a:extLst>
          </p:cNvPr>
          <p:cNvCxnSpPr>
            <a:cxnSpLocks/>
          </p:cNvCxnSpPr>
          <p:nvPr/>
        </p:nvCxnSpPr>
        <p:spPr>
          <a:xfrm>
            <a:off x="8630746" y="2240201"/>
            <a:ext cx="0" cy="3355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33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8C983-A764-4162-E9AD-2995E7ECF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2837681F-E6EF-F73C-86B7-3CF5BF586734}"/>
              </a:ext>
            </a:extLst>
          </p:cNvPr>
          <p:cNvSpPr/>
          <p:nvPr/>
        </p:nvSpPr>
        <p:spPr>
          <a:xfrm>
            <a:off x="11349161" y="21814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  <p:sp>
        <p:nvSpPr>
          <p:cNvPr id="6" name="Google Shape;1920;p38">
            <a:extLst>
              <a:ext uri="{FF2B5EF4-FFF2-40B4-BE49-F238E27FC236}">
                <a16:creationId xmlns:a16="http://schemas.microsoft.com/office/drawing/2014/main" id="{7FA6D36B-4F25-A1E2-5A90-6FB70CD0BDEE}"/>
              </a:ext>
            </a:extLst>
          </p:cNvPr>
          <p:cNvSpPr txBox="1"/>
          <p:nvPr/>
        </p:nvSpPr>
        <p:spPr>
          <a:xfrm>
            <a:off x="380040" y="54021"/>
            <a:ext cx="10197905" cy="66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  <a:buSzPts val="1100"/>
              <a:defRPr/>
            </a:pPr>
            <a:r>
              <a:rPr lang="pt-BR" sz="2400" b="1" kern="0">
                <a:solidFill>
                  <a:srgbClr val="1E2828"/>
                </a:solidFill>
                <a:latin typeface="Ipiranga Titulos" panose="020B0503020203020204" pitchFamily="34" charset="0"/>
              </a:rPr>
              <a:t>Riscos e Boas Práticas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E571496-E3E2-7E4C-7B4D-384811202CE4}"/>
              </a:ext>
            </a:extLst>
          </p:cNvPr>
          <p:cNvCxnSpPr>
            <a:cxnSpLocks/>
          </p:cNvCxnSpPr>
          <p:nvPr/>
        </p:nvCxnSpPr>
        <p:spPr>
          <a:xfrm>
            <a:off x="356375" y="574457"/>
            <a:ext cx="2700000" cy="0"/>
          </a:xfrm>
          <a:prstGeom prst="line">
            <a:avLst/>
          </a:prstGeom>
          <a:ln w="381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BAB242-A2C9-83F6-F1D8-7DF0C0708CF1}"/>
              </a:ext>
            </a:extLst>
          </p:cNvPr>
          <p:cNvSpPr txBox="1"/>
          <p:nvPr/>
        </p:nvSpPr>
        <p:spPr>
          <a:xfrm>
            <a:off x="298936" y="612721"/>
            <a:ext cx="1064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>
                <a:latin typeface="Ipiranga Titulos" panose="020B0503020203020204" pitchFamily="34" charset="0"/>
              </a:rPr>
              <a:t>Riscos e Como Evitar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348A8EE-74FE-5E51-28DF-D8620538A6C1}"/>
              </a:ext>
            </a:extLst>
          </p:cNvPr>
          <p:cNvSpPr/>
          <p:nvPr/>
        </p:nvSpPr>
        <p:spPr>
          <a:xfrm>
            <a:off x="334963" y="1175546"/>
            <a:ext cx="11528388" cy="28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Ipiranga Titulos" panose="020B0503020203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4E93202-D679-49FB-1758-BC7A4CECE51F}"/>
              </a:ext>
            </a:extLst>
          </p:cNvPr>
          <p:cNvSpPr/>
          <p:nvPr/>
        </p:nvSpPr>
        <p:spPr>
          <a:xfrm>
            <a:off x="334962" y="1463546"/>
            <a:ext cx="11528386" cy="49372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C78A643-2323-E7B5-97D2-A92559CD37E3}"/>
              </a:ext>
            </a:extLst>
          </p:cNvPr>
          <p:cNvSpPr txBox="1"/>
          <p:nvPr/>
        </p:nvSpPr>
        <p:spPr>
          <a:xfrm>
            <a:off x="1113275" y="2587726"/>
            <a:ext cx="38130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Incêndio e explosão</a:t>
            </a: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Acidentes com colaboradores</a:t>
            </a: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Vazamento e contaminação do solo</a:t>
            </a: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Atropelamento e colisões na área de manobra</a:t>
            </a: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rgbClr val="FF7800"/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Mistura ou troca indevida de produtos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7342873-A7B4-0C09-A8A2-1D68714874F8}"/>
              </a:ext>
            </a:extLst>
          </p:cNvPr>
          <p:cNvSpPr txBox="1"/>
          <p:nvPr/>
        </p:nvSpPr>
        <p:spPr>
          <a:xfrm>
            <a:off x="6613144" y="2551150"/>
            <a:ext cx="45075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  <a:lumOff val="25000"/>
                </a:schemeClr>
              </a:buClr>
            </a:pPr>
            <a:endParaRPr lang="pt-BR" sz="14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Uso obrigatório de EPIs</a:t>
            </a:r>
            <a:br>
              <a:rPr lang="pt-BR" sz="1600">
                <a:latin typeface="Ipiranga Variable Titulos Light" pitchFamily="2" charset="0"/>
              </a:rPr>
            </a:b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Aterramento correto de equipamentos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Isolamento da área e sinalização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Duplo </a:t>
            </a:r>
            <a:r>
              <a:rPr lang="pt-BR" sz="1600" err="1">
                <a:latin typeface="Ipiranga Variable Titulos Light" pitchFamily="2" charset="0"/>
              </a:rPr>
              <a:t>check</a:t>
            </a:r>
            <a:r>
              <a:rPr lang="pt-BR" sz="1600">
                <a:latin typeface="Ipiranga Variable Titulos Light" pitchFamily="2" charset="0"/>
              </a:rPr>
              <a:t> do produto antes da descarga</a:t>
            </a:r>
            <a:br>
              <a:rPr lang="pt-BR" sz="1600">
                <a:latin typeface="Ipiranga Variable Titulos Light" pitchFamily="2" charset="0"/>
              </a:rPr>
            </a:b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Consulta Layout</a:t>
            </a: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endParaRPr lang="pt-BR" sz="1600">
              <a:latin typeface="Ipiranga Variable Titulos Light" pitchFamily="2" charset="0"/>
            </a:endParaRPr>
          </a:p>
          <a:p>
            <a:pPr marL="285750" indent="-285750">
              <a:buClr>
                <a:schemeClr val="tx2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pt-BR" sz="1600">
                <a:latin typeface="Ipiranga Variable Titulos Light" pitchFamily="2" charset="0"/>
              </a:rPr>
              <a:t>Atenção total / Não improvisar</a:t>
            </a:r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EF67D0AF-DD8B-629A-10D9-8F24A5FC4AC1}"/>
              </a:ext>
            </a:extLst>
          </p:cNvPr>
          <p:cNvSpPr/>
          <p:nvPr/>
        </p:nvSpPr>
        <p:spPr>
          <a:xfrm>
            <a:off x="1957688" y="2108685"/>
            <a:ext cx="3857896" cy="369313"/>
          </a:xfrm>
          <a:prstGeom prst="rect">
            <a:avLst/>
          </a:prstGeom>
          <a:solidFill>
            <a:srgbClr val="FFDFC1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Pentágono 89">
            <a:extLst>
              <a:ext uri="{FF2B5EF4-FFF2-40B4-BE49-F238E27FC236}">
                <a16:creationId xmlns:a16="http://schemas.microsoft.com/office/drawing/2014/main" id="{425C45E8-EF92-4EE1-A56E-F6838EA1EF85}"/>
              </a:ext>
            </a:extLst>
          </p:cNvPr>
          <p:cNvSpPr/>
          <p:nvPr/>
        </p:nvSpPr>
        <p:spPr>
          <a:xfrm>
            <a:off x="926809" y="2108687"/>
            <a:ext cx="2227872" cy="370387"/>
          </a:xfrm>
          <a:prstGeom prst="homePlate">
            <a:avLst>
              <a:gd name="adj" fmla="val 32852"/>
            </a:avLst>
          </a:prstGeom>
          <a:solidFill>
            <a:srgbClr val="FF7800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buClr>
                <a:schemeClr val="tx2">
                  <a:lumMod val="75000"/>
                  <a:lumOff val="25000"/>
                </a:schemeClr>
              </a:buClr>
            </a:pPr>
            <a:r>
              <a:rPr lang="pt-BR" sz="1400" b="1">
                <a:solidFill>
                  <a:schemeClr val="bg1"/>
                </a:solidFill>
                <a:latin typeface="Ipiranga Variable Textos Black" pitchFamily="2" charset="0"/>
              </a:rPr>
              <a:t>Principais riscos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D9B53FC-DA3E-E8C6-6BAC-76954D0F23A1}"/>
              </a:ext>
            </a:extLst>
          </p:cNvPr>
          <p:cNvSpPr/>
          <p:nvPr/>
        </p:nvSpPr>
        <p:spPr>
          <a:xfrm>
            <a:off x="925286" y="2455655"/>
            <a:ext cx="4881154" cy="3213600"/>
          </a:xfrm>
          <a:prstGeom prst="rect">
            <a:avLst/>
          </a:prstGeom>
          <a:noFill/>
          <a:ln w="12700" cap="flat" cmpd="sng" algn="ctr">
            <a:solidFill>
              <a:srgbClr val="FF7800"/>
            </a:solidFill>
            <a:prstDash val="solid"/>
            <a:miter lim="800000"/>
          </a:ln>
          <a:effectLst/>
        </p:spPr>
        <p:txBody>
          <a:bodyPr lIns="72000" tIns="576000" rIns="0" bIns="0" rtlCol="0" anchor="t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Tx/>
              <a:buNone/>
              <a:tabLst>
                <a:tab pos="174625" algn="l"/>
              </a:tabLst>
              <a:defRPr/>
            </a:pPr>
            <a:endParaRPr kumimoji="0" lang="pt-BR" sz="13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Noto Sans" pitchFamily="34" charset="-122"/>
              <a:cs typeface="Arial" panose="020B0604020202020204" pitchFamily="34" charset="0"/>
            </a:endParaRPr>
          </a:p>
          <a:p>
            <a:pPr marL="174625" marR="0" lvl="0" indent="-17462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 Light" panose="020F0302020204030204"/>
              <a:ea typeface="Noto Sans" pitchFamily="34" charset="-122"/>
              <a:cs typeface="Noto Sans" pitchFamily="34" charset="-12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EF2F7BE0-EA43-DC7E-E12D-95FA7D42575A}"/>
              </a:ext>
            </a:extLst>
          </p:cNvPr>
          <p:cNvSpPr/>
          <p:nvPr/>
        </p:nvSpPr>
        <p:spPr>
          <a:xfrm>
            <a:off x="7366032" y="2103596"/>
            <a:ext cx="3899534" cy="369313"/>
          </a:xfrm>
          <a:prstGeom prst="rect">
            <a:avLst/>
          </a:prstGeom>
          <a:solidFill>
            <a:srgbClr val="C5DBFF"/>
          </a:solidFill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Pentágono 89">
            <a:extLst>
              <a:ext uri="{FF2B5EF4-FFF2-40B4-BE49-F238E27FC236}">
                <a16:creationId xmlns:a16="http://schemas.microsoft.com/office/drawing/2014/main" id="{3BE8086E-E536-0D00-DC75-3FAA6931A0C0}"/>
              </a:ext>
            </a:extLst>
          </p:cNvPr>
          <p:cNvSpPr/>
          <p:nvPr/>
        </p:nvSpPr>
        <p:spPr>
          <a:xfrm>
            <a:off x="6335152" y="2103598"/>
            <a:ext cx="2051797" cy="370387"/>
          </a:xfrm>
          <a:prstGeom prst="homePlate">
            <a:avLst>
              <a:gd name="adj" fmla="val 32852"/>
            </a:avLst>
          </a:prstGeom>
          <a:solidFill>
            <a:srgbClr val="0045B5"/>
          </a:solidFill>
          <a:ln>
            <a:noFill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>
              <a:buClr>
                <a:schemeClr val="tx2">
                  <a:lumMod val="75000"/>
                  <a:lumOff val="25000"/>
                </a:schemeClr>
              </a:buClr>
            </a:pPr>
            <a:r>
              <a:rPr lang="pt-BR" sz="1400" b="1">
                <a:solidFill>
                  <a:schemeClr val="bg1"/>
                </a:solidFill>
                <a:latin typeface="Ipiranga Variable Textos Black" pitchFamily="2" charset="0"/>
              </a:rPr>
              <a:t>Boas práticas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D603513-8E43-B23A-8F83-F6351766C65F}"/>
              </a:ext>
            </a:extLst>
          </p:cNvPr>
          <p:cNvSpPr/>
          <p:nvPr/>
        </p:nvSpPr>
        <p:spPr>
          <a:xfrm>
            <a:off x="6335152" y="2468854"/>
            <a:ext cx="4930414" cy="3213600"/>
          </a:xfrm>
          <a:prstGeom prst="rect">
            <a:avLst/>
          </a:prstGeom>
          <a:noFill/>
          <a:ln w="12700" cap="flat" cmpd="sng" algn="ctr">
            <a:solidFill>
              <a:srgbClr val="0045B5"/>
            </a:solidFill>
            <a:prstDash val="solid"/>
            <a:miter lim="800000"/>
          </a:ln>
          <a:effectLst/>
        </p:spPr>
        <p:txBody>
          <a:bodyPr lIns="72000" tIns="576000" rIns="0" bIns="0" rtlCol="0" anchor="t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Tx/>
              <a:buNone/>
              <a:tabLst>
                <a:tab pos="174625" algn="l"/>
              </a:tabLst>
              <a:defRPr/>
            </a:pPr>
            <a:endParaRPr kumimoji="0" lang="pt-BR" sz="13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Noto Sans" pitchFamily="34" charset="-122"/>
              <a:cs typeface="Arial" panose="020B0604020202020204" pitchFamily="34" charset="0"/>
            </a:endParaRPr>
          </a:p>
          <a:p>
            <a:pPr marL="174625" marR="0" lvl="0" indent="-174625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>
                <a:prstClr val="black">
                  <a:lumMod val="65000"/>
                  <a:lumOff val="35000"/>
                </a:prstClr>
              </a:buClr>
              <a:buSzTx/>
              <a:buFont typeface="Arial" panose="020B0604020202020204" pitchFamily="34" charset="0"/>
              <a:buChar char="•"/>
              <a:tabLst>
                <a:tab pos="174625" algn="l"/>
              </a:tabLst>
              <a:defRPr/>
            </a:pPr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 Light" panose="020F0302020204030204"/>
              <a:ea typeface="Noto Sans" pitchFamily="34" charset="-122"/>
              <a:cs typeface="Noto San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2865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0B03E-15B1-2365-CE28-357590B8C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D8ABD275-B4ED-0E9D-FFE5-A85906DB3FFB}"/>
              </a:ext>
            </a:extLst>
          </p:cNvPr>
          <p:cNvSpPr/>
          <p:nvPr/>
        </p:nvSpPr>
        <p:spPr>
          <a:xfrm>
            <a:off x="11349161" y="21814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  <p:sp>
        <p:nvSpPr>
          <p:cNvPr id="6" name="Google Shape;1920;p38">
            <a:extLst>
              <a:ext uri="{FF2B5EF4-FFF2-40B4-BE49-F238E27FC236}">
                <a16:creationId xmlns:a16="http://schemas.microsoft.com/office/drawing/2014/main" id="{D3897F62-2CDA-E856-4D24-70F44B9693A6}"/>
              </a:ext>
            </a:extLst>
          </p:cNvPr>
          <p:cNvSpPr txBox="1"/>
          <p:nvPr/>
        </p:nvSpPr>
        <p:spPr>
          <a:xfrm>
            <a:off x="380040" y="54021"/>
            <a:ext cx="10197905" cy="660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Bef>
                <a:spcPts val="1200"/>
              </a:spcBef>
              <a:buClr>
                <a:srgbClr val="000000"/>
              </a:buClr>
              <a:buSzPts val="1100"/>
              <a:defRPr/>
            </a:pPr>
            <a:r>
              <a:rPr lang="pt-BR" sz="2400" b="1" kern="0">
                <a:solidFill>
                  <a:srgbClr val="1E2828"/>
                </a:solidFill>
                <a:latin typeface="Ipiranga Titulos"/>
              </a:rPr>
              <a:t>Uma Jornada Segura (vou inserir o </a:t>
            </a:r>
            <a:r>
              <a:rPr lang="pt-BR" sz="2400" b="1" kern="0" err="1">
                <a:solidFill>
                  <a:srgbClr val="1E2828"/>
                </a:solidFill>
                <a:latin typeface="Ipiranga Titulos"/>
              </a:rPr>
              <a:t>video</a:t>
            </a:r>
            <a:r>
              <a:rPr lang="pt-BR" sz="2400" b="1" kern="0">
                <a:solidFill>
                  <a:srgbClr val="1E2828"/>
                </a:solidFill>
                <a:latin typeface="Ipiranga Titulos"/>
              </a:rPr>
              <a:t> aqui)</a:t>
            </a:r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21248BC-63BF-A01B-9C82-A99B314C91F0}"/>
              </a:ext>
            </a:extLst>
          </p:cNvPr>
          <p:cNvCxnSpPr>
            <a:cxnSpLocks/>
          </p:cNvCxnSpPr>
          <p:nvPr/>
        </p:nvCxnSpPr>
        <p:spPr>
          <a:xfrm>
            <a:off x="356375" y="574457"/>
            <a:ext cx="2700000" cy="0"/>
          </a:xfrm>
          <a:prstGeom prst="line">
            <a:avLst/>
          </a:prstGeom>
          <a:ln w="38100">
            <a:solidFill>
              <a:srgbClr val="FF6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343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14D56F-48D8-2EAE-6277-07290F98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3">
            <a:extLst>
              <a:ext uri="{FF2B5EF4-FFF2-40B4-BE49-F238E27FC236}">
                <a16:creationId xmlns:a16="http://schemas.microsoft.com/office/drawing/2014/main" id="{03D387F2-3C44-E097-A8EE-52664AD80B66}"/>
              </a:ext>
            </a:extLst>
          </p:cNvPr>
          <p:cNvSpPr txBox="1"/>
          <p:nvPr/>
        </p:nvSpPr>
        <p:spPr>
          <a:xfrm>
            <a:off x="1751672" y="1550868"/>
            <a:ext cx="4691331" cy="2123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FFD101"/>
                </a:solidFill>
                <a:effectLst/>
                <a:uLnTx/>
                <a:uFillTx/>
                <a:latin typeface="Ipiranga Textos Black" panose="020B0903020203020204" charset="0"/>
                <a:ea typeface="+mn-ea"/>
                <a:cs typeface="Ipiranga Textos Black" panose="020B0903020203020204" charset="0"/>
              </a:rPr>
              <a:t>Descarga Segura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en-US" sz="7200" b="0" i="0" u="none" strike="noStrike" kern="1200" cap="none" spc="0" normalizeH="0" baseline="0" noProof="0">
                <a:ln>
                  <a:noFill/>
                </a:ln>
                <a:solidFill>
                  <a:srgbClr val="FFD101"/>
                </a:solidFill>
                <a:effectLst/>
                <a:uLnTx/>
                <a:uFillTx/>
                <a:latin typeface="Ipiranga Textos Black" panose="020B0903020203020204" charset="0"/>
                <a:ea typeface="+mn-ea"/>
                <a:cs typeface="Ipiranga Textos Black" panose="020B0903020203020204" charset="0"/>
              </a:rPr>
              <a:t>Ipiranga</a:t>
            </a:r>
          </a:p>
        </p:txBody>
      </p:sp>
      <p:sp>
        <p:nvSpPr>
          <p:cNvPr id="5" name="Caixa de Texto 4">
            <a:extLst>
              <a:ext uri="{FF2B5EF4-FFF2-40B4-BE49-F238E27FC236}">
                <a16:creationId xmlns:a16="http://schemas.microsoft.com/office/drawing/2014/main" id="{9D9AA99A-8025-FFFE-73B8-BBBDFCF1BEB6}"/>
              </a:ext>
            </a:extLst>
          </p:cNvPr>
          <p:cNvSpPr txBox="1"/>
          <p:nvPr/>
        </p:nvSpPr>
        <p:spPr>
          <a:xfrm>
            <a:off x="1684295" y="4437393"/>
            <a:ext cx="3879744" cy="15556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D101"/>
                </a:solidFill>
                <a:effectLst/>
                <a:uLnTx/>
                <a:uFillTx/>
                <a:latin typeface="Ipiranga Titulos Light" panose="020B0403020203020204"/>
                <a:ea typeface="+mn-ea"/>
                <a:cs typeface="Ipiranga Titulos Light" panose="020B0403020203020204" charset="0"/>
                <a:sym typeface="+mn-ea"/>
              </a:rPr>
              <a:t>A descarga segura protege pessoas, produtos e a operação. O cumprimento de cada etapa reduz riscos e garante eficiência.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000" b="0" i="0" u="none" strike="noStrike" kern="1200" cap="none" spc="0" normalizeH="0" baseline="0" noProof="0">
              <a:ln>
                <a:noFill/>
              </a:ln>
              <a:solidFill>
                <a:srgbClr val="FFD101"/>
              </a:solidFill>
              <a:effectLst/>
              <a:uLnTx/>
              <a:uFillTx/>
              <a:latin typeface="Ipiranga Titulos Light" panose="020B0403020203020204"/>
              <a:ea typeface="+mn-ea"/>
              <a:cs typeface="Ipiranga Titulos Light" panose="020B0403020203020204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400" b="1" i="0" u="none" strike="noStrike" kern="1200" cap="none" spc="0" normalizeH="0" baseline="0" noProof="0">
                <a:ln>
                  <a:noFill/>
                </a:ln>
                <a:solidFill>
                  <a:srgbClr val="FFD101"/>
                </a:solidFill>
                <a:effectLst/>
                <a:uLnTx/>
                <a:uFillTx/>
                <a:latin typeface="Ipiranga Titulos Light" panose="020B0403020203020204"/>
                <a:ea typeface="+mn-ea"/>
                <a:cs typeface="Ipiranga Titulos Light" panose="020B0403020203020204" charset="0"/>
                <a:sym typeface="+mn-ea"/>
              </a:rPr>
              <a:t>SEGURANÇA É RESPONSABILIDADE DE TODOS</a:t>
            </a:r>
            <a:r>
              <a:rPr kumimoji="0" lang="en-US" altLang="pt-BR" sz="2000" b="0" i="0" u="none" strike="noStrike" kern="1200" cap="none" spc="0" normalizeH="0" baseline="0" noProof="0">
                <a:ln>
                  <a:noFill/>
                </a:ln>
                <a:solidFill>
                  <a:srgbClr val="FFD101"/>
                </a:solidFill>
                <a:effectLst/>
                <a:uLnTx/>
                <a:uFillTx/>
                <a:latin typeface="Ipiranga Titulos Light" panose="020B0403020203020204"/>
                <a:ea typeface="+mn-ea"/>
                <a:cs typeface="Ipiranga Titulos Light" panose="020B0403020203020204" charset="0"/>
                <a:sym typeface="+mn-ea"/>
              </a:rPr>
              <a:t>.​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pt-BR" sz="2000" b="0" i="0" u="none" strike="noStrike" kern="1200" cap="none" spc="0" normalizeH="0" baseline="0" noProof="0">
              <a:ln>
                <a:noFill/>
              </a:ln>
              <a:solidFill>
                <a:srgbClr val="FFD101"/>
              </a:solidFill>
              <a:effectLst/>
              <a:uLnTx/>
              <a:uFillTx/>
              <a:latin typeface="Ipiranga Titulos Light" panose="020B0403020203020204"/>
              <a:ea typeface="+mn-ea"/>
              <a:cs typeface="Ipiranga Titulos Light" panose="020B0403020203020204" charset="0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77B589E6-EEA7-17C5-87DE-D612F5EB7764}"/>
              </a:ext>
            </a:extLst>
          </p:cNvPr>
          <p:cNvSpPr/>
          <p:nvPr/>
        </p:nvSpPr>
        <p:spPr>
          <a:xfrm>
            <a:off x="11349161" y="218147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219169" hangingPunct="0"/>
            <a:endParaRPr lang="pt-BR" sz="20000" kern="0">
              <a:solidFill>
                <a:srgbClr val="5E5E5E"/>
              </a:solidFill>
              <a:latin typeface="Ipiranga Titulos Medium"/>
              <a:sym typeface="Ipiranga Titulo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124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2FCE8-1414-9C79-2058-21A5A2FE7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11A63133-AE61-B073-5171-7521412728D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A63133-AE61-B073-5171-752141272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C8607664-520F-A539-94A7-0D97D38611A3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72BC7C79-6C62-AC30-7229-B5CFD81DB9D8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69572683-4BCB-475C-CE93-3E0CC0CD9207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21CD817F-B08F-327B-B4C6-DD3676E8424D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A6EF5529-E187-E915-3FA2-7F9A41B29621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B01C90EE-CAA7-3956-2784-851A7DCF35CA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32E90D9B-AA62-A22F-7840-A49F81B2F1CD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DECFF9BB-0EEC-EBFB-74AF-09BE1547222E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9ACFA65-B6CD-9EA9-C4CA-68C3F47F66E9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75016607-3A03-70AA-3B27-DBBE22E7D70D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E0D798F1-DA36-F276-9AE1-43C77E490CFA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D3B0AAF-FBE9-133D-D877-DF54416E9B93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9B0D0164-44BC-C252-69DA-77AE1DA72277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24666E34-B89B-A41D-ABA1-A2BAE25DF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C8CF330-C305-0CD5-F648-0895680C4715}"/>
              </a:ext>
            </a:extLst>
          </p:cNvPr>
          <p:cNvSpPr txBox="1">
            <a:spLocks/>
          </p:cNvSpPr>
          <p:nvPr/>
        </p:nvSpPr>
        <p:spPr>
          <a:xfrm>
            <a:off x="1029686" y="3620969"/>
            <a:ext cx="10515600" cy="87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pt-BR" b="1">
                <a:solidFill>
                  <a:schemeClr val="bg1"/>
                </a:solidFill>
              </a:rPr>
              <a:t>Foto aérea do polo (localização das principais distribuidoras)</a:t>
            </a:r>
          </a:p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C67F942D-ED3F-D551-DC94-1CE0F916B231}"/>
              </a:ext>
            </a:extLst>
          </p:cNvPr>
          <p:cNvSpPr txBox="1"/>
          <p:nvPr/>
        </p:nvSpPr>
        <p:spPr>
          <a:xfrm>
            <a:off x="595807" y="1135406"/>
            <a:ext cx="2561559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90"/>
              </a:spcBef>
              <a:buClrTx/>
              <a:buFontTx/>
              <a:buNone/>
            </a:pPr>
            <a:r>
              <a:rPr lang="pt-BR" sz="1600" b="1" kern="1200" spc="-35">
                <a:solidFill>
                  <a:srgbClr val="0045B5"/>
                </a:solidFill>
                <a:latin typeface="Ipiranga Titulo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Operacional</a:t>
            </a:r>
            <a:endParaRPr sz="1600" b="1" kern="1200">
              <a:solidFill>
                <a:srgbClr val="0045B5"/>
              </a:solidFill>
              <a:latin typeface="Ipiranga Titulos" panose="020B05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A2E421B-E057-1FD8-6577-18F39595D704}"/>
              </a:ext>
            </a:extLst>
          </p:cNvPr>
          <p:cNvSpPr txBox="1"/>
          <p:nvPr/>
        </p:nvSpPr>
        <p:spPr>
          <a:xfrm>
            <a:off x="3352363" y="1143058"/>
            <a:ext cx="8560134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499"/>
              </a:lnSpc>
              <a:spcBef>
                <a:spcPts val="90"/>
              </a:spcBef>
              <a:buClrTx/>
              <a:buFontTx/>
              <a:buNone/>
            </a:pPr>
            <a:r>
              <a:rPr lang="pt-BR" sz="1600" b="1" kern="1200" spc="-35">
                <a:solidFill>
                  <a:srgbClr val="0045B5"/>
                </a:solidFill>
                <a:latin typeface="Ipiranga Titulos" panose="020B05030202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Planta</a:t>
            </a:r>
            <a:endParaRPr sz="1600" b="1" kern="1200">
              <a:solidFill>
                <a:srgbClr val="0045B5"/>
              </a:solidFill>
              <a:latin typeface="Ipiranga Titulos" panose="020B0503020203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3A20BEA-66C8-296A-2A73-3476506DF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83" y="1070251"/>
            <a:ext cx="10772203" cy="569775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D5F700F-497E-E409-C48E-12E32835B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211" y="1774479"/>
            <a:ext cx="338386" cy="346077"/>
          </a:xfrm>
          <a:prstGeom prst="round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9866DC-0217-4623-1D0A-021820EFD4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973" y="1639312"/>
            <a:ext cx="338386" cy="321180"/>
          </a:xfrm>
          <a:prstGeom prst="roundRect">
            <a:avLst/>
          </a:prstGeom>
          <a:ln>
            <a:solidFill>
              <a:sysClr val="window" lastClr="FFFFFF"/>
            </a:solidFill>
          </a:ln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8F5305B-B725-9BD1-41B4-8B7337F21A28}"/>
              </a:ext>
            </a:extLst>
          </p:cNvPr>
          <p:cNvGrpSpPr/>
          <p:nvPr/>
        </p:nvGrpSpPr>
        <p:grpSpPr>
          <a:xfrm>
            <a:off x="1209183" y="4364060"/>
            <a:ext cx="334215" cy="596690"/>
            <a:chOff x="1135019" y="4192509"/>
            <a:chExt cx="169836" cy="31389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C3EDB1B-0474-D010-F375-D74B8972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1129" y="4345209"/>
              <a:ext cx="157617" cy="161199"/>
            </a:xfrm>
            <a:prstGeom prst="roundRect">
              <a:avLst/>
            </a:prstGeom>
            <a:ln>
              <a:solidFill>
                <a:sysClr val="window" lastClr="FFFFFF"/>
              </a:solidFill>
            </a:ln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748C8E09-9C10-14ED-63D8-E3AE0345E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5019" y="4192509"/>
              <a:ext cx="169836" cy="161200"/>
            </a:xfrm>
            <a:prstGeom prst="roundRect">
              <a:avLst/>
            </a:prstGeom>
            <a:ln>
              <a:solidFill>
                <a:sysClr val="window" lastClr="FFFFFF"/>
              </a:solidFill>
            </a:ln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288E36D8-D4AF-91E3-4128-C36EB2B6485C}"/>
              </a:ext>
            </a:extLst>
          </p:cNvPr>
          <p:cNvSpPr/>
          <p:nvPr/>
        </p:nvSpPr>
        <p:spPr>
          <a:xfrm>
            <a:off x="1117717" y="4118423"/>
            <a:ext cx="523607" cy="140306"/>
          </a:xfrm>
          <a:prstGeom prst="rect">
            <a:avLst/>
          </a:prstGeom>
          <a:solidFill>
            <a:srgbClr val="87268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</a:pPr>
            <a:r>
              <a:rPr lang="pt-BR" sz="700" b="1">
                <a:solidFill>
                  <a:schemeClr val="bg1"/>
                </a:solidFill>
                <a:latin typeface="Ipiranga Textos" panose="020B0503020203020204" pitchFamily="34" charset="0"/>
              </a:rPr>
              <a:t>POOL</a:t>
            </a:r>
            <a:endParaRPr lang="pt-BR" sz="700" b="1" kern="1200">
              <a:solidFill>
                <a:schemeClr val="bg1"/>
              </a:solidFill>
              <a:latin typeface="Ipiranga Textos" panose="020B0503020203020204" pitchFamily="34" charset="0"/>
              <a:ea typeface="+mn-ea"/>
              <a:cs typeface="+mn-cs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1DF66AB8-EB16-6FD1-2A48-CFE4A6FE98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163" y="1942072"/>
            <a:ext cx="332486" cy="328832"/>
          </a:xfrm>
          <a:prstGeom prst="round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5BDF375-BD11-CDB3-4505-1B5A6CD879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92993">
            <a:off x="6337236" y="3704772"/>
            <a:ext cx="347663" cy="313579"/>
          </a:xfrm>
          <a:prstGeom prst="roundRect">
            <a:avLst/>
          </a:prstGeom>
          <a:ln>
            <a:solidFill>
              <a:sysClr val="window" lastClr="FFFFFF"/>
            </a:solidFill>
          </a:ln>
        </p:spPr>
      </p:pic>
      <p:pic>
        <p:nvPicPr>
          <p:cNvPr id="29" name="Picture 2" descr="Petrobras (@petrobras) / X">
            <a:extLst>
              <a:ext uri="{FF2B5EF4-FFF2-40B4-BE49-F238E27FC236}">
                <a16:creationId xmlns:a16="http://schemas.microsoft.com/office/drawing/2014/main" id="{A7577118-B6AA-353F-8D26-497333E8E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9206" r="7563" b="17172"/>
          <a:stretch/>
        </p:blipFill>
        <p:spPr bwMode="auto">
          <a:xfrm>
            <a:off x="5608574" y="6141587"/>
            <a:ext cx="485775" cy="367479"/>
          </a:xfrm>
          <a:prstGeom prst="roundRect">
            <a:avLst/>
          </a:prstGeom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5F975873-DCAC-76D7-3050-774B05D7C9F2}"/>
              </a:ext>
            </a:extLst>
          </p:cNvPr>
          <p:cNvSpPr/>
          <p:nvPr/>
        </p:nvSpPr>
        <p:spPr>
          <a:xfrm>
            <a:off x="5608574" y="6001281"/>
            <a:ext cx="485775" cy="140306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</a:pPr>
            <a:r>
              <a:rPr lang="pt-BR" sz="700" b="1" kern="1200">
                <a:solidFill>
                  <a:schemeClr val="bg1"/>
                </a:solidFill>
                <a:latin typeface="Ipiranga Textos" panose="020B0503020203020204" pitchFamily="34" charset="0"/>
                <a:ea typeface="+mn-ea"/>
                <a:cs typeface="+mn-cs"/>
              </a:rPr>
              <a:t>REDUC</a:t>
            </a:r>
          </a:p>
        </p:txBody>
      </p:sp>
      <p:pic>
        <p:nvPicPr>
          <p:cNvPr id="31" name="Picture 4" descr="Terrana Combustíveis - Marketing - Terrana | LinkedIn">
            <a:extLst>
              <a:ext uri="{FF2B5EF4-FFF2-40B4-BE49-F238E27FC236}">
                <a16:creationId xmlns:a16="http://schemas.microsoft.com/office/drawing/2014/main" id="{64EFC7AD-A7FA-756F-8BCD-1C5D4CE8C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0" b="13875"/>
          <a:stretch/>
        </p:blipFill>
        <p:spPr bwMode="auto">
          <a:xfrm rot="3004864">
            <a:off x="6268993" y="4659420"/>
            <a:ext cx="324060" cy="246114"/>
          </a:xfrm>
          <a:prstGeom prst="roundRect">
            <a:avLst/>
          </a:prstGeom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38CFF411-1017-6B96-5FC0-69821D4DD4F4}"/>
              </a:ext>
            </a:extLst>
          </p:cNvPr>
          <p:cNvSpPr/>
          <p:nvPr/>
        </p:nvSpPr>
        <p:spPr>
          <a:xfrm>
            <a:off x="2542977" y="1461971"/>
            <a:ext cx="591193" cy="971094"/>
          </a:xfrm>
          <a:prstGeom prst="rect">
            <a:avLst/>
          </a:prstGeom>
          <a:noFill/>
          <a:ln w="38100">
            <a:solidFill>
              <a:srgbClr val="FFD1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58A43388-FC49-F00A-92C9-FE0838FBF6DC}"/>
              </a:ext>
            </a:extLst>
          </p:cNvPr>
          <p:cNvSpPr/>
          <p:nvPr/>
        </p:nvSpPr>
        <p:spPr>
          <a:xfrm>
            <a:off x="3195363" y="1495989"/>
            <a:ext cx="790540" cy="871865"/>
          </a:xfrm>
          <a:prstGeom prst="rect">
            <a:avLst/>
          </a:prstGeom>
          <a:noFill/>
          <a:ln w="38100">
            <a:solidFill>
              <a:srgbClr val="87268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40F02B39-9AB5-9300-F589-A8878131D385}"/>
              </a:ext>
            </a:extLst>
          </p:cNvPr>
          <p:cNvSpPr/>
          <p:nvPr/>
        </p:nvSpPr>
        <p:spPr>
          <a:xfrm>
            <a:off x="1066837" y="1278555"/>
            <a:ext cx="1414947" cy="1764109"/>
          </a:xfrm>
          <a:prstGeom prst="rect">
            <a:avLst/>
          </a:prstGeom>
          <a:noFill/>
          <a:ln w="38100">
            <a:solidFill>
              <a:srgbClr val="00844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21721202-A2E9-6DAF-1ADF-8C186DC6BD02}"/>
              </a:ext>
            </a:extLst>
          </p:cNvPr>
          <p:cNvSpPr/>
          <p:nvPr/>
        </p:nvSpPr>
        <p:spPr>
          <a:xfrm>
            <a:off x="896465" y="3919127"/>
            <a:ext cx="934219" cy="1422237"/>
          </a:xfrm>
          <a:prstGeom prst="rect">
            <a:avLst/>
          </a:prstGeom>
          <a:noFill/>
          <a:ln w="38100">
            <a:solidFill>
              <a:srgbClr val="87268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EF544591-6836-3CFA-0FAE-7D5E1440CB2F}"/>
              </a:ext>
            </a:extLst>
          </p:cNvPr>
          <p:cNvSpPr/>
          <p:nvPr/>
        </p:nvSpPr>
        <p:spPr>
          <a:xfrm rot="8417856">
            <a:off x="6215235" y="4363430"/>
            <a:ext cx="447288" cy="866783"/>
          </a:xfrm>
          <a:prstGeom prst="rect">
            <a:avLst/>
          </a:prstGeom>
          <a:noFill/>
          <a:ln w="38100">
            <a:solidFill>
              <a:srgbClr val="EA1F2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6005E30C-27EF-55E9-F73F-3C32AFC35525}"/>
              </a:ext>
            </a:extLst>
          </p:cNvPr>
          <p:cNvSpPr/>
          <p:nvPr/>
        </p:nvSpPr>
        <p:spPr>
          <a:xfrm rot="3171420">
            <a:off x="6201302" y="3444112"/>
            <a:ext cx="673571" cy="796801"/>
          </a:xfrm>
          <a:prstGeom prst="rect">
            <a:avLst/>
          </a:prstGeom>
          <a:noFill/>
          <a:ln w="38100">
            <a:solidFill>
              <a:srgbClr val="9EDEE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AEFB7BA9-8FA4-92AF-5004-E1C686AD5997}"/>
              </a:ext>
            </a:extLst>
          </p:cNvPr>
          <p:cNvCxnSpPr>
            <a:cxnSpLocks/>
          </p:cNvCxnSpPr>
          <p:nvPr/>
        </p:nvCxnSpPr>
        <p:spPr>
          <a:xfrm flipV="1">
            <a:off x="4307184" y="5185820"/>
            <a:ext cx="188301" cy="153032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BF2E234-9A0F-A5A3-2BB0-79237A055115}"/>
              </a:ext>
            </a:extLst>
          </p:cNvPr>
          <p:cNvCxnSpPr>
            <a:cxnSpLocks/>
          </p:cNvCxnSpPr>
          <p:nvPr/>
        </p:nvCxnSpPr>
        <p:spPr>
          <a:xfrm flipH="1" flipV="1">
            <a:off x="4558847" y="5185820"/>
            <a:ext cx="4860048" cy="1473381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4F5B2DA5-C488-AF1A-BE09-34E58221A792}"/>
              </a:ext>
            </a:extLst>
          </p:cNvPr>
          <p:cNvSpPr/>
          <p:nvPr/>
        </p:nvSpPr>
        <p:spPr>
          <a:xfrm>
            <a:off x="2542978" y="2496831"/>
            <a:ext cx="673298" cy="31364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90780CB5-1430-ABE7-4EAE-0EF9FDA7D853}"/>
              </a:ext>
            </a:extLst>
          </p:cNvPr>
          <p:cNvSpPr/>
          <p:nvPr/>
        </p:nvSpPr>
        <p:spPr>
          <a:xfrm>
            <a:off x="2621351" y="2537560"/>
            <a:ext cx="516552" cy="237175"/>
          </a:xfrm>
          <a:prstGeom prst="round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/>
              <a:t>SUPEROIL</a:t>
            </a:r>
            <a:endParaRPr lang="pt-BR" sz="400" b="1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903EC524-9FCF-C142-B8A2-0B303C87109D}"/>
              </a:ext>
            </a:extLst>
          </p:cNvPr>
          <p:cNvSpPr/>
          <p:nvPr/>
        </p:nvSpPr>
        <p:spPr>
          <a:xfrm rot="8417856">
            <a:off x="4711974" y="3679815"/>
            <a:ext cx="299540" cy="946075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D63A2148-B3AD-7B12-4563-3DB956CFBB0E}"/>
              </a:ext>
            </a:extLst>
          </p:cNvPr>
          <p:cNvSpPr/>
          <p:nvPr/>
        </p:nvSpPr>
        <p:spPr>
          <a:xfrm rot="3058834">
            <a:off x="4522367" y="4028756"/>
            <a:ext cx="622411" cy="179333"/>
          </a:xfrm>
          <a:prstGeom prst="roundRect">
            <a:avLst/>
          </a:prstGeom>
          <a:solidFill>
            <a:srgbClr val="00206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/>
              <a:t>DIRECIONAL</a:t>
            </a:r>
            <a:endParaRPr lang="pt-BR" sz="400" b="1"/>
          </a:p>
        </p:txBody>
      </p:sp>
      <p:sp>
        <p:nvSpPr>
          <p:cNvPr id="58" name="Triângulo Retângulo 15">
            <a:extLst>
              <a:ext uri="{FF2B5EF4-FFF2-40B4-BE49-F238E27FC236}">
                <a16:creationId xmlns:a16="http://schemas.microsoft.com/office/drawing/2014/main" id="{882DFEDB-8731-1427-63DC-54F04B0E5DC8}"/>
              </a:ext>
            </a:extLst>
          </p:cNvPr>
          <p:cNvSpPr/>
          <p:nvPr/>
        </p:nvSpPr>
        <p:spPr>
          <a:xfrm rot="9076590">
            <a:off x="7331052" y="5207622"/>
            <a:ext cx="627574" cy="997640"/>
          </a:xfrm>
          <a:custGeom>
            <a:avLst/>
            <a:gdLst>
              <a:gd name="csX0" fmla="*/ 0 w 708586"/>
              <a:gd name="csY0" fmla="*/ 1089506 h 1089506"/>
              <a:gd name="csX1" fmla="*/ 0 w 708586"/>
              <a:gd name="csY1" fmla="*/ 0 h 1089506"/>
              <a:gd name="csX2" fmla="*/ 708586 w 708586"/>
              <a:gd name="csY2" fmla="*/ 1089506 h 1089506"/>
              <a:gd name="csX3" fmla="*/ 0 w 708586"/>
              <a:gd name="csY3" fmla="*/ 1089506 h 1089506"/>
              <a:gd name="csX0" fmla="*/ 0 w 607816"/>
              <a:gd name="csY0" fmla="*/ 1089506 h 1089506"/>
              <a:gd name="csX1" fmla="*/ 0 w 607816"/>
              <a:gd name="csY1" fmla="*/ 0 h 1089506"/>
              <a:gd name="csX2" fmla="*/ 607816 w 607816"/>
              <a:gd name="csY2" fmla="*/ 1048764 h 1089506"/>
              <a:gd name="csX3" fmla="*/ 0 w 607816"/>
              <a:gd name="csY3" fmla="*/ 1089506 h 1089506"/>
              <a:gd name="csX0" fmla="*/ 109925 w 607816"/>
              <a:gd name="csY0" fmla="*/ 1113541 h 1113541"/>
              <a:gd name="csX1" fmla="*/ 0 w 607816"/>
              <a:gd name="csY1" fmla="*/ 0 h 1113541"/>
              <a:gd name="csX2" fmla="*/ 607816 w 607816"/>
              <a:gd name="csY2" fmla="*/ 1048764 h 1113541"/>
              <a:gd name="csX3" fmla="*/ 109925 w 607816"/>
              <a:gd name="csY3" fmla="*/ 1113541 h 1113541"/>
              <a:gd name="csX0" fmla="*/ 0 w 497891"/>
              <a:gd name="csY0" fmla="*/ 921661 h 921661"/>
              <a:gd name="csX1" fmla="*/ 306275 w 497891"/>
              <a:gd name="csY1" fmla="*/ 0 h 921661"/>
              <a:gd name="csX2" fmla="*/ 497891 w 497891"/>
              <a:gd name="csY2" fmla="*/ 856884 h 921661"/>
              <a:gd name="csX3" fmla="*/ 0 w 497891"/>
              <a:gd name="csY3" fmla="*/ 921661 h 921661"/>
              <a:gd name="csX0" fmla="*/ 0 w 568836"/>
              <a:gd name="csY0" fmla="*/ 918987 h 918987"/>
              <a:gd name="csX1" fmla="*/ 377220 w 568836"/>
              <a:gd name="csY1" fmla="*/ 0 h 918987"/>
              <a:gd name="csX2" fmla="*/ 568836 w 568836"/>
              <a:gd name="csY2" fmla="*/ 856884 h 918987"/>
              <a:gd name="csX3" fmla="*/ 0 w 568836"/>
              <a:gd name="csY3" fmla="*/ 918987 h 918987"/>
              <a:gd name="csX0" fmla="*/ 0 w 568836"/>
              <a:gd name="csY0" fmla="*/ 918987 h 918987"/>
              <a:gd name="csX1" fmla="*/ 377220 w 568836"/>
              <a:gd name="csY1" fmla="*/ 0 h 918987"/>
              <a:gd name="csX2" fmla="*/ 568836 w 568836"/>
              <a:gd name="csY2" fmla="*/ 856884 h 918987"/>
              <a:gd name="csX3" fmla="*/ 0 w 568836"/>
              <a:gd name="csY3" fmla="*/ 918987 h 918987"/>
              <a:gd name="csX0" fmla="*/ 0 w 627574"/>
              <a:gd name="csY0" fmla="*/ 918987 h 918987"/>
              <a:gd name="csX1" fmla="*/ 377220 w 627574"/>
              <a:gd name="csY1" fmla="*/ 0 h 918987"/>
              <a:gd name="csX2" fmla="*/ 627574 w 627574"/>
              <a:gd name="csY2" fmla="*/ 881833 h 918987"/>
              <a:gd name="csX3" fmla="*/ 0 w 627574"/>
              <a:gd name="csY3" fmla="*/ 918987 h 918987"/>
              <a:gd name="csX0" fmla="*/ 0 w 627574"/>
              <a:gd name="csY0" fmla="*/ 997640 h 997640"/>
              <a:gd name="csX1" fmla="*/ 326189 w 627574"/>
              <a:gd name="csY1" fmla="*/ 0 h 997640"/>
              <a:gd name="csX2" fmla="*/ 627574 w 627574"/>
              <a:gd name="csY2" fmla="*/ 960486 h 997640"/>
              <a:gd name="csX3" fmla="*/ 0 w 627574"/>
              <a:gd name="csY3" fmla="*/ 997640 h 9976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27574" h="997640">
                <a:moveTo>
                  <a:pt x="0" y="997640"/>
                </a:moveTo>
                <a:cubicBezTo>
                  <a:pt x="120171" y="688259"/>
                  <a:pt x="200449" y="306329"/>
                  <a:pt x="326189" y="0"/>
                </a:cubicBezTo>
                <a:lnTo>
                  <a:pt x="627574" y="960486"/>
                </a:lnTo>
                <a:lnTo>
                  <a:pt x="0" y="997640"/>
                </a:lnTo>
                <a:close/>
              </a:path>
            </a:pathLst>
          </a:cu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A201164A-EE0F-C52D-AE7A-7DD7B0EB16EF}"/>
              </a:ext>
            </a:extLst>
          </p:cNvPr>
          <p:cNvSpPr/>
          <p:nvPr/>
        </p:nvSpPr>
        <p:spPr>
          <a:xfrm rot="3397274">
            <a:off x="7248745" y="5514235"/>
            <a:ext cx="622411" cy="179333"/>
          </a:xfrm>
          <a:prstGeom prst="roundRect">
            <a:avLst/>
          </a:prstGeom>
          <a:solidFill>
            <a:srgbClr val="00206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b="1"/>
              <a:t>DIRECIONAL</a:t>
            </a:r>
            <a:endParaRPr lang="pt-BR" sz="400" b="1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5D613B19-E8A5-E3EE-2EB7-794B274D5C40}"/>
              </a:ext>
            </a:extLst>
          </p:cNvPr>
          <p:cNvSpPr/>
          <p:nvPr/>
        </p:nvSpPr>
        <p:spPr>
          <a:xfrm rot="3171420">
            <a:off x="5344361" y="3542427"/>
            <a:ext cx="451827" cy="663332"/>
          </a:xfrm>
          <a:prstGeom prst="rect">
            <a:avLst/>
          </a:prstGeom>
          <a:noFill/>
          <a:ln w="38100">
            <a:solidFill>
              <a:srgbClr val="FE4D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2" name="Picture 4" descr="ICONIC - Pesquisa – Apps no Google Play">
            <a:extLst>
              <a:ext uri="{FF2B5EF4-FFF2-40B4-BE49-F238E27FC236}">
                <a16:creationId xmlns:a16="http://schemas.microsoft.com/office/drawing/2014/main" id="{F3DF0D0B-9FC0-DCD8-0E9F-85A2186F0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b="29064"/>
          <a:stretch>
            <a:fillRect/>
          </a:stretch>
        </p:blipFill>
        <p:spPr bwMode="auto">
          <a:xfrm>
            <a:off x="10659295" y="6294683"/>
            <a:ext cx="843746" cy="3224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onector de Seta Reta 62">
            <a:extLst>
              <a:ext uri="{FF2B5EF4-FFF2-40B4-BE49-F238E27FC236}">
                <a16:creationId xmlns:a16="http://schemas.microsoft.com/office/drawing/2014/main" id="{9A165DD0-DEB0-2461-739B-00D649E87395}"/>
              </a:ext>
            </a:extLst>
          </p:cNvPr>
          <p:cNvCxnSpPr>
            <a:cxnSpLocks/>
          </p:cNvCxnSpPr>
          <p:nvPr/>
        </p:nvCxnSpPr>
        <p:spPr>
          <a:xfrm>
            <a:off x="10796736" y="6196641"/>
            <a:ext cx="568863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96CC9976-BA7B-3ACC-0F5A-665040396671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Polo de Duque de Caxias</a:t>
            </a:r>
          </a:p>
        </p:txBody>
      </p:sp>
      <p:pic>
        <p:nvPicPr>
          <p:cNvPr id="1026" name="Picture 2" descr="Fit Combustíveis | LinkedIn">
            <a:extLst>
              <a:ext uri="{FF2B5EF4-FFF2-40B4-BE49-F238E27FC236}">
                <a16:creationId xmlns:a16="http://schemas.microsoft.com/office/drawing/2014/main" id="{1B1C9233-AE6C-E38E-1863-3960AC87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5596">
            <a:off x="5380506" y="3687911"/>
            <a:ext cx="372363" cy="3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102970A-ECD7-B7D1-4C16-07F244B99A3C}"/>
              </a:ext>
            </a:extLst>
          </p:cNvPr>
          <p:cNvSpPr/>
          <p:nvPr/>
        </p:nvSpPr>
        <p:spPr>
          <a:xfrm>
            <a:off x="4698933" y="1771276"/>
            <a:ext cx="18293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7200" b="1">
                <a:solidFill>
                  <a:schemeClr val="tx1">
                    <a:lumMod val="50000"/>
                    <a:lumOff val="50000"/>
                  </a:schemeClr>
                </a:solidFill>
                <a:latin typeface="Ipiranga Titulos" panose="020B0503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+90</a:t>
            </a:r>
            <a:endParaRPr lang="pt-BR" sz="7200">
              <a:solidFill>
                <a:schemeClr val="tx1">
                  <a:lumMod val="50000"/>
                  <a:lumOff val="50000"/>
                </a:schemeClr>
              </a:solidFill>
              <a:latin typeface="Ipiranga Titulos" panose="020B0503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E02000A2-9AE4-B040-9532-3764B9A8330B}"/>
              </a:ext>
            </a:extLst>
          </p:cNvPr>
          <p:cNvSpPr txBox="1"/>
          <p:nvPr/>
        </p:nvSpPr>
        <p:spPr>
          <a:xfrm>
            <a:off x="4529906" y="2823968"/>
            <a:ext cx="18708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spc="300">
                <a:solidFill>
                  <a:schemeClr val="bg2">
                    <a:lumMod val="50000"/>
                  </a:schemeClr>
                </a:solidFill>
                <a:latin typeface="Ipiranga Titulos" panose="020B0503020203020204" pitchFamily="34" charset="0"/>
                <a:ea typeface="Barlow"/>
                <a:cs typeface="Barlow"/>
                <a:sym typeface="Barlow"/>
              </a:rPr>
              <a:t>Unidades de armazenagem e distribuição</a:t>
            </a:r>
            <a:endParaRPr sz="1400" spc="300">
              <a:solidFill>
                <a:schemeClr val="bg2">
                  <a:lumMod val="50000"/>
                </a:schemeClr>
              </a:solidFill>
              <a:latin typeface="Ipiranga Titulos" panose="020B0503020203020204" pitchFamily="34" charset="0"/>
              <a:ea typeface="Barlow"/>
              <a:cs typeface="Barlow"/>
              <a:sym typeface="Barlow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CD05B27F-5B58-13D8-6AFB-B0D362A47592}"/>
              </a:ext>
            </a:extLst>
          </p:cNvPr>
          <p:cNvCxnSpPr>
            <a:cxnSpLocks/>
          </p:cNvCxnSpPr>
          <p:nvPr/>
        </p:nvCxnSpPr>
        <p:spPr>
          <a:xfrm>
            <a:off x="6610607" y="2049639"/>
            <a:ext cx="9046" cy="1338084"/>
          </a:xfrm>
          <a:prstGeom prst="line">
            <a:avLst/>
          </a:prstGeom>
          <a:solidFill>
            <a:srgbClr val="FFFFFF">
              <a:alpha val="0"/>
            </a:srgbClr>
          </a:solidFill>
          <a:ln w="190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337D26D9-5CBD-70A0-1325-05D5D2FA2A4B}"/>
              </a:ext>
            </a:extLst>
          </p:cNvPr>
          <p:cNvSpPr/>
          <p:nvPr/>
        </p:nvSpPr>
        <p:spPr>
          <a:xfrm>
            <a:off x="3218760" y="5882616"/>
            <a:ext cx="439182" cy="325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Ipiranga Textos" panose="020B0503020203020204" pitchFamily="34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D97A348-A58A-7E97-D908-B5657A6327CF}"/>
              </a:ext>
            </a:extLst>
          </p:cNvPr>
          <p:cNvGrpSpPr/>
          <p:nvPr/>
        </p:nvGrpSpPr>
        <p:grpSpPr>
          <a:xfrm>
            <a:off x="443121" y="1963700"/>
            <a:ext cx="4032983" cy="4244231"/>
            <a:chOff x="104845" y="2231084"/>
            <a:chExt cx="4032983" cy="4244231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889F98DA-A42B-7C40-4147-3B3C819EB902}"/>
                </a:ext>
              </a:extLst>
            </p:cNvPr>
            <p:cNvGrpSpPr/>
            <p:nvPr/>
          </p:nvGrpSpPr>
          <p:grpSpPr>
            <a:xfrm>
              <a:off x="104845" y="2231084"/>
              <a:ext cx="4032983" cy="4242287"/>
              <a:chOff x="190842" y="1857019"/>
              <a:chExt cx="4032983" cy="4242287"/>
            </a:xfrm>
          </p:grpSpPr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3B4E04DD-4041-6937-25F9-4FB7866F93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507" b="9445"/>
              <a:stretch/>
            </p:blipFill>
            <p:spPr>
              <a:xfrm>
                <a:off x="190842" y="2103240"/>
                <a:ext cx="4026508" cy="3989162"/>
              </a:xfrm>
              <a:prstGeom prst="rect">
                <a:avLst/>
              </a:prstGeom>
            </p:spPr>
          </p:pic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0E20838E-8133-A80D-9AA6-BC71AE946B0C}"/>
                  </a:ext>
                </a:extLst>
              </p:cNvPr>
              <p:cNvSpPr/>
              <p:nvPr/>
            </p:nvSpPr>
            <p:spPr>
              <a:xfrm>
                <a:off x="3403096" y="5410147"/>
                <a:ext cx="595312" cy="6891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Ipiranga Textos" panose="020B0503020203020204" pitchFamily="34" charset="0"/>
                </a:endParaRPr>
              </a:p>
            </p:txBody>
          </p:sp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F78B1B03-03D3-366E-AAD8-24DE3048F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4583" b="45052" l="63690" r="88580"/>
                        </a14:imgEffect>
                      </a14:imgLayer>
                    </a14:imgProps>
                  </a:ext>
                </a:extLst>
              </a:blip>
              <a:srcRect l="64032" t="17947" r="12117" b="49914"/>
              <a:stretch/>
            </p:blipFill>
            <p:spPr>
              <a:xfrm>
                <a:off x="1908896" y="1857019"/>
                <a:ext cx="2314929" cy="1753818"/>
              </a:xfrm>
              <a:prstGeom prst="rect">
                <a:avLst/>
              </a:prstGeom>
            </p:spPr>
          </p:pic>
          <p:pic>
            <p:nvPicPr>
              <p:cNvPr id="31" name="Imagem 30">
                <a:extLst>
                  <a:ext uri="{FF2B5EF4-FFF2-40B4-BE49-F238E27FC236}">
                    <a16:creationId xmlns:a16="http://schemas.microsoft.com/office/drawing/2014/main" id="{A11671C5-3528-22C3-212E-47CDCE906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4427" b="94922" l="53075" r="82650">
                            <a14:foregroundMark x1="74378" y1="86979" x2="76940" y2="79167"/>
                            <a14:backgroundMark x1="76354" y1="59115" x2="69912" y2="80469"/>
                            <a14:backgroundMark x1="64495" y1="58854" x2="67789" y2="73828"/>
                            <a14:backgroundMark x1="70937" y1="60156" x2="78184" y2="55599"/>
                            <a14:backgroundMark x1="80381" y1="59115" x2="77233" y2="70313"/>
                            <a14:backgroundMark x1="79795" y1="71745" x2="75037" y2="73568"/>
                            <a14:backgroundMark x1="73353" y1="75130" x2="73353" y2="75130"/>
                            <a14:backgroundMark x1="71816" y1="69271" x2="71816" y2="69271"/>
                            <a14:backgroundMark x1="72328" y1="61589" x2="72328" y2="61589"/>
                            <a14:backgroundMark x1="70644" y1="63411" x2="70644" y2="64974"/>
                            <a14:backgroundMark x1="71083" y1="66667" x2="71083" y2="66667"/>
                            <a14:backgroundMark x1="72328" y1="68229" x2="72328" y2="68229"/>
                            <a14:backgroundMark x1="72328" y1="68750" x2="71523" y2="70052"/>
                            <a14:backgroundMark x1="71376" y1="72005" x2="70498" y2="75911"/>
                            <a14:backgroundMark x1="70351" y1="76302" x2="69912" y2="76823"/>
                            <a14:backgroundMark x1="69766" y1="76823" x2="69766" y2="76823"/>
                            <a14:backgroundMark x1="69473" y1="76823" x2="69473" y2="78125"/>
                            <a14:backgroundMark x1="69619" y1="78646" x2="69619" y2="78646"/>
                            <a14:backgroundMark x1="70498" y1="78906" x2="70498" y2="78906"/>
                            <a14:backgroundMark x1="71230" y1="78906" x2="71376" y2="79948"/>
                            <a14:backgroundMark x1="71376" y1="80729" x2="71376" y2="81380"/>
                            <a14:backgroundMark x1="70937" y1="82682" x2="70937" y2="82682"/>
                            <a14:backgroundMark x1="69619" y1="85547" x2="69619" y2="85547"/>
                            <a14:backgroundMark x1="68668" y1="80469" x2="68228" y2="87240"/>
                            <a14:backgroundMark x1="66618" y1="86328" x2="67057" y2="84505"/>
                            <a14:backgroundMark x1="75622" y1="74219" x2="74817" y2="74740"/>
                          </a14:backgroundRemoval>
                        </a14:imgEffect>
                      </a14:imgLayer>
                    </a14:imgProps>
                  </a:ext>
                </a:extLst>
              </a:blip>
              <a:srcRect l="54285" t="57667" r="12117" b="5446"/>
              <a:stretch/>
            </p:blipFill>
            <p:spPr>
              <a:xfrm>
                <a:off x="956396" y="4042637"/>
                <a:ext cx="3260954" cy="2012894"/>
              </a:xfrm>
              <a:prstGeom prst="rect">
                <a:avLst/>
              </a:prstGeom>
            </p:spPr>
          </p:pic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A217FA25-523A-CD78-050E-BCD084885684}"/>
                  </a:ext>
                </a:extLst>
              </p:cNvPr>
              <p:cNvSpPr/>
              <p:nvPr/>
            </p:nvSpPr>
            <p:spPr>
              <a:xfrm>
                <a:off x="3066360" y="5730216"/>
                <a:ext cx="439182" cy="3253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Ipiranga Textos" panose="020B0503020203020204" pitchFamily="34" charset="0"/>
                </a:endParaRPr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15349667-9AB5-EA71-3A78-E3CA7248FA5D}"/>
                  </a:ext>
                </a:extLst>
              </p:cNvPr>
              <p:cNvSpPr/>
              <p:nvPr/>
            </p:nvSpPr>
            <p:spPr>
              <a:xfrm>
                <a:off x="3169305" y="5496306"/>
                <a:ext cx="188656" cy="20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Ipiranga Textos" panose="020B0503020203020204" pitchFamily="34" charset="0"/>
                </a:endParaRPr>
              </a:p>
            </p:txBody>
          </p:sp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7EB074B-678B-E488-332E-7DF2CF34F401}"/>
                </a:ext>
              </a:extLst>
            </p:cNvPr>
            <p:cNvSpPr/>
            <p:nvPr/>
          </p:nvSpPr>
          <p:spPr>
            <a:xfrm>
              <a:off x="2980363" y="6429596"/>
              <a:ext cx="336736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Ipiranga Textos" panose="020B0503020203020204" pitchFamily="34" charset="0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9C4B1D8-828B-A898-3255-967B665D12D3}"/>
              </a:ext>
            </a:extLst>
          </p:cNvPr>
          <p:cNvGrpSpPr/>
          <p:nvPr/>
        </p:nvGrpSpPr>
        <p:grpSpPr>
          <a:xfrm>
            <a:off x="183173" y="4203342"/>
            <a:ext cx="1315798" cy="1167141"/>
            <a:chOff x="3295716" y="5403680"/>
            <a:chExt cx="1315798" cy="1167141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53B548E0-BAD1-5E29-777D-62E1C9170316}"/>
                </a:ext>
              </a:extLst>
            </p:cNvPr>
            <p:cNvGrpSpPr/>
            <p:nvPr/>
          </p:nvGrpSpPr>
          <p:grpSpPr>
            <a:xfrm>
              <a:off x="3295716" y="5403680"/>
              <a:ext cx="1218079" cy="1167141"/>
              <a:chOff x="3295716" y="5403680"/>
              <a:chExt cx="1218079" cy="1167141"/>
            </a:xfrm>
          </p:grpSpPr>
          <p:pic>
            <p:nvPicPr>
              <p:cNvPr id="37" name="Imagem 36">
                <a:extLst>
                  <a:ext uri="{FF2B5EF4-FFF2-40B4-BE49-F238E27FC236}">
                    <a16:creationId xmlns:a16="http://schemas.microsoft.com/office/drawing/2014/main" id="{AE87EE8E-2887-EEB0-6553-4C2415FC8F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112" t="75040"/>
              <a:stretch/>
            </p:blipFill>
            <p:spPr>
              <a:xfrm>
                <a:off x="3295716" y="5471260"/>
                <a:ext cx="1218079" cy="1099561"/>
              </a:xfrm>
              <a:prstGeom prst="rect">
                <a:avLst/>
              </a:prstGeom>
            </p:spPr>
          </p:pic>
          <p:sp>
            <p:nvSpPr>
              <p:cNvPr id="38" name="Retângulo 37">
                <a:extLst>
                  <a:ext uri="{FF2B5EF4-FFF2-40B4-BE49-F238E27FC236}">
                    <a16:creationId xmlns:a16="http://schemas.microsoft.com/office/drawing/2014/main" id="{B545182A-0FEE-86B2-98C1-424CAEF7906A}"/>
                  </a:ext>
                </a:extLst>
              </p:cNvPr>
              <p:cNvSpPr/>
              <p:nvPr/>
            </p:nvSpPr>
            <p:spPr>
              <a:xfrm>
                <a:off x="3671010" y="5403680"/>
                <a:ext cx="595312" cy="10334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Ipiranga Textos" panose="020B0503020203020204" pitchFamily="34" charset="0"/>
                </a:endParaRPr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5B1C8F57-B4D9-29EE-3EED-1069278897AB}"/>
                </a:ext>
              </a:extLst>
            </p:cNvPr>
            <p:cNvSpPr txBox="1"/>
            <p:nvPr/>
          </p:nvSpPr>
          <p:spPr>
            <a:xfrm>
              <a:off x="3719923" y="5434389"/>
              <a:ext cx="891591" cy="1038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pt-BR" sz="800">
                  <a:latin typeface="Ipiranga Textos" panose="020B0503020203020204" pitchFamily="34" charset="0"/>
                </a:rPr>
                <a:t>Bases próprias</a:t>
              </a:r>
            </a:p>
            <a:p>
              <a:pPr>
                <a:lnSpc>
                  <a:spcPct val="200000"/>
                </a:lnSpc>
              </a:pPr>
              <a:r>
                <a:rPr lang="pt-BR" sz="800">
                  <a:latin typeface="Ipiranga Textos" panose="020B0503020203020204" pitchFamily="34" charset="0"/>
                </a:rPr>
                <a:t>Escritórios</a:t>
              </a:r>
            </a:p>
            <a:p>
              <a:pPr>
                <a:lnSpc>
                  <a:spcPct val="200000"/>
                </a:lnSpc>
              </a:pPr>
              <a:r>
                <a:rPr lang="pt-BR" sz="800">
                  <a:latin typeface="Ipiranga Textos" panose="020B0503020203020204" pitchFamily="34" charset="0"/>
                </a:rPr>
                <a:t>Pool próprio</a:t>
              </a:r>
            </a:p>
            <a:p>
              <a:pPr>
                <a:lnSpc>
                  <a:spcPct val="200000"/>
                </a:lnSpc>
              </a:pPr>
              <a:r>
                <a:rPr lang="pt-BR" sz="800">
                  <a:latin typeface="Ipiranga Textos" panose="020B0503020203020204" pitchFamily="34" charset="0"/>
                </a:rPr>
                <a:t>Pool terceiro</a:t>
              </a:r>
            </a:p>
          </p:txBody>
        </p:sp>
      </p:grpSp>
      <p:pic>
        <p:nvPicPr>
          <p:cNvPr id="39" name="Imagem 38">
            <a:extLst>
              <a:ext uri="{FF2B5EF4-FFF2-40B4-BE49-F238E27FC236}">
                <a16:creationId xmlns:a16="http://schemas.microsoft.com/office/drawing/2014/main" id="{6F139B83-0131-1317-DA48-50D1BF0FF1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2328" r="8499" b="9287"/>
          <a:stretch/>
        </p:blipFill>
        <p:spPr>
          <a:xfrm>
            <a:off x="6797366" y="1393066"/>
            <a:ext cx="5139728" cy="2972622"/>
          </a:xfrm>
          <a:prstGeom prst="rect">
            <a:avLst/>
          </a:prstGeom>
        </p:spPr>
      </p:pic>
      <p:sp>
        <p:nvSpPr>
          <p:cNvPr id="42" name="Google Shape;114;p14">
            <a:extLst>
              <a:ext uri="{FF2B5EF4-FFF2-40B4-BE49-F238E27FC236}">
                <a16:creationId xmlns:a16="http://schemas.microsoft.com/office/drawing/2014/main" id="{DDBE3EAF-0EC3-6D56-C9A7-EED7F7DDF71F}"/>
              </a:ext>
            </a:extLst>
          </p:cNvPr>
          <p:cNvSpPr txBox="1"/>
          <p:nvPr/>
        </p:nvSpPr>
        <p:spPr>
          <a:xfrm>
            <a:off x="7407401" y="4389815"/>
            <a:ext cx="417721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spc="300">
                <a:solidFill>
                  <a:schemeClr val="bg2">
                    <a:lumMod val="50000"/>
                  </a:schemeClr>
                </a:solidFill>
                <a:latin typeface="Ipiranga Titulos" panose="020B0503020203020204" pitchFamily="34" charset="0"/>
                <a:ea typeface="Barlow"/>
                <a:cs typeface="Barlow"/>
                <a:sym typeface="Barlow"/>
              </a:rPr>
              <a:t>Complexa cadeia de abastecimento e distribuição</a:t>
            </a:r>
            <a:endParaRPr sz="1400" spc="300">
              <a:solidFill>
                <a:schemeClr val="bg2">
                  <a:lumMod val="50000"/>
                </a:schemeClr>
              </a:solidFill>
              <a:latin typeface="Ipiranga Titulos" panose="020B0503020203020204" pitchFamily="34" charset="0"/>
              <a:ea typeface="Barlow"/>
              <a:cs typeface="Barlow"/>
              <a:sym typeface="Barlow"/>
            </a:endParaRPr>
          </a:p>
        </p:txBody>
      </p:sp>
      <p:pic>
        <p:nvPicPr>
          <p:cNvPr id="43" name="Picture 2" descr="https://cdn-icons.flaticon.com/png/512/2351/premium/2351966.png?token=exp=1661197976~hmac=6d6f1786b05ba9a4326e8c8c7d1ee787">
            <a:extLst>
              <a:ext uri="{FF2B5EF4-FFF2-40B4-BE49-F238E27FC236}">
                <a16:creationId xmlns:a16="http://schemas.microsoft.com/office/drawing/2014/main" id="{DED318C0-81F8-9155-F730-35176DD9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1151">
            <a:off x="3511995" y="4360843"/>
            <a:ext cx="1297109" cy="129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14;p14">
            <a:extLst>
              <a:ext uri="{FF2B5EF4-FFF2-40B4-BE49-F238E27FC236}">
                <a16:creationId xmlns:a16="http://schemas.microsoft.com/office/drawing/2014/main" id="{932B211A-E197-2D22-A677-FE22DA09829C}"/>
              </a:ext>
            </a:extLst>
          </p:cNvPr>
          <p:cNvSpPr txBox="1"/>
          <p:nvPr/>
        </p:nvSpPr>
        <p:spPr>
          <a:xfrm>
            <a:off x="4602873" y="5516828"/>
            <a:ext cx="33929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0045B5"/>
                </a:solidFill>
                <a:latin typeface="Ipiranga Titulos" panose="020B0503020203020204" pitchFamily="34" charset="0"/>
                <a:ea typeface="Barlow"/>
                <a:cs typeface="Barlow"/>
                <a:sym typeface="Barlow"/>
              </a:rPr>
              <a:t>Base de Duque de Caxias</a:t>
            </a:r>
            <a:endParaRPr b="1">
              <a:solidFill>
                <a:srgbClr val="0045B5"/>
              </a:solidFill>
              <a:latin typeface="Ipiranga Titulos" panose="020B0503020203020204" pitchFamily="34" charset="0"/>
              <a:ea typeface="Barlow"/>
              <a:cs typeface="Barlow"/>
              <a:sym typeface="Barlow"/>
            </a:endParaRPr>
          </a:p>
        </p:txBody>
      </p:sp>
      <p:sp>
        <p:nvSpPr>
          <p:cNvPr id="46" name="Google Shape;114;p14">
            <a:extLst>
              <a:ext uri="{FF2B5EF4-FFF2-40B4-BE49-F238E27FC236}">
                <a16:creationId xmlns:a16="http://schemas.microsoft.com/office/drawing/2014/main" id="{B21216B0-3B6E-707D-6FDB-F442004ACE9E}"/>
              </a:ext>
            </a:extLst>
          </p:cNvPr>
          <p:cNvSpPr txBox="1"/>
          <p:nvPr/>
        </p:nvSpPr>
        <p:spPr>
          <a:xfrm>
            <a:off x="3857700" y="5871919"/>
            <a:ext cx="473827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chemeClr val="tx1"/>
                </a:solidFill>
                <a:latin typeface="Ipiranga Titulos" panose="020B0503020203020204" pitchFamily="34" charset="0"/>
                <a:ea typeface="Barlow"/>
                <a:cs typeface="Barlow"/>
                <a:sym typeface="Barlow"/>
              </a:rPr>
              <a:t>Estrutura física robusta (Base + Pool)</a:t>
            </a:r>
          </a:p>
          <a:p>
            <a:pPr marL="285750" marR="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200" b="1">
                <a:solidFill>
                  <a:schemeClr val="tx1"/>
                </a:solidFill>
                <a:latin typeface="Ipiranga Titulos" panose="020B0503020203020204" pitchFamily="34" charset="0"/>
                <a:ea typeface="Barlow"/>
                <a:cs typeface="Barlow"/>
                <a:sym typeface="Barlow"/>
              </a:rPr>
              <a:t>Interligação com a Reduc (Derivados + Biocombustíveis)</a:t>
            </a:r>
          </a:p>
          <a:p>
            <a:pPr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pt-BR" sz="1200" b="1">
              <a:solidFill>
                <a:schemeClr val="bg2">
                  <a:lumMod val="50000"/>
                </a:schemeClr>
              </a:solidFill>
              <a:latin typeface="Ipiranga Titulos" panose="020B0503020203020204" pitchFamily="34" charset="0"/>
              <a:ea typeface="Barlow"/>
              <a:cs typeface="Barlow"/>
              <a:sym typeface="Barlow"/>
            </a:endParaRPr>
          </a:p>
        </p:txBody>
      </p:sp>
      <p:sp>
        <p:nvSpPr>
          <p:cNvPr id="2" name="Espaço Reservado para Texto 4">
            <a:extLst>
              <a:ext uri="{FF2B5EF4-FFF2-40B4-BE49-F238E27FC236}">
                <a16:creationId xmlns:a16="http://schemas.microsoft.com/office/drawing/2014/main" id="{177CE500-BC7C-D5D0-5F83-39B050E8C3C2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72DF0B42-8B0A-D4E1-B8AC-15CAADDFAA12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FE60F64B-6DC2-B15A-8ED3-85FF3FBD173C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B278E6B4-3FAC-2CB9-09A0-957D60D59D36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8BFCCA0-E158-9731-8704-AF6AD3B55115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A986503-F344-F805-32EA-679070B8BF80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E9AFDF44-7982-37E7-8EF2-8B3916AAC850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D39895-4AAF-B1CD-4F4E-59E993766270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Operação Ipiranga</a:t>
            </a:r>
          </a:p>
        </p:txBody>
      </p:sp>
      <p:pic>
        <p:nvPicPr>
          <p:cNvPr id="18" name="12.png" descr="12.png">
            <a:extLst>
              <a:ext uri="{FF2B5EF4-FFF2-40B4-BE49-F238E27FC236}">
                <a16:creationId xmlns:a16="http://schemas.microsoft.com/office/drawing/2014/main" id="{5EEDD0D9-4E9F-58F5-7792-FC7C3B810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5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/>
        </p:nvSpPr>
        <p:spPr>
          <a:xfrm>
            <a:off x="710925" y="1096836"/>
            <a:ext cx="6611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i="1">
                <a:latin typeface="Ipiranga Textos" panose="020B0503020203020204" pitchFamily="34" charset="0"/>
              </a:rPr>
              <a:t> Com uma robusta estrutura de suprimento, armazenagem e distribuição...</a:t>
            </a:r>
          </a:p>
        </p:txBody>
      </p:sp>
      <p:pic>
        <p:nvPicPr>
          <p:cNvPr id="131" name="Imagem 130">
            <a:extLst>
              <a:ext uri="{FF2B5EF4-FFF2-40B4-BE49-F238E27FC236}">
                <a16:creationId xmlns:a16="http://schemas.microsoft.com/office/drawing/2014/main" id="{04660BB8-3FCC-899A-4F59-08230BF78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593" y="2017603"/>
            <a:ext cx="10114254" cy="4087759"/>
          </a:xfrm>
          <a:prstGeom prst="rect">
            <a:avLst/>
          </a:prstGeom>
        </p:spPr>
      </p:pic>
      <p:sp>
        <p:nvSpPr>
          <p:cNvPr id="132" name="Seta: para a Direita 16">
            <a:extLst>
              <a:ext uri="{FF2B5EF4-FFF2-40B4-BE49-F238E27FC236}">
                <a16:creationId xmlns:a16="http://schemas.microsoft.com/office/drawing/2014/main" id="{F82A0911-2ACB-DF24-FEF4-9E4E46104F5A}"/>
              </a:ext>
            </a:extLst>
          </p:cNvPr>
          <p:cNvSpPr/>
          <p:nvPr/>
        </p:nvSpPr>
        <p:spPr>
          <a:xfrm>
            <a:off x="327414" y="2963798"/>
            <a:ext cx="1359048" cy="735567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>
                <a:solidFill>
                  <a:schemeClr val="tx1"/>
                </a:solidFill>
                <a:latin typeface="Ipiranga Textos" panose="020B0503020203020204" pitchFamily="34" charset="0"/>
              </a:rPr>
              <a:t>Fornecedores</a:t>
            </a:r>
          </a:p>
        </p:txBody>
      </p:sp>
      <p:sp>
        <p:nvSpPr>
          <p:cNvPr id="133" name="Fluxograma: Processo 132">
            <a:extLst>
              <a:ext uri="{FF2B5EF4-FFF2-40B4-BE49-F238E27FC236}">
                <a16:creationId xmlns:a16="http://schemas.microsoft.com/office/drawing/2014/main" id="{E0546179-D55D-9297-6BDF-B0DE3C5C53EA}"/>
              </a:ext>
            </a:extLst>
          </p:cNvPr>
          <p:cNvSpPr/>
          <p:nvPr/>
        </p:nvSpPr>
        <p:spPr>
          <a:xfrm>
            <a:off x="188912" y="3833809"/>
            <a:ext cx="1601681" cy="455348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>
                <a:latin typeface="Ipiranga Textos" panose="020B0503020203020204" pitchFamily="34" charset="0"/>
              </a:rPr>
              <a:t>Derivados: </a:t>
            </a:r>
          </a:p>
          <a:p>
            <a:pPr algn="ctr"/>
            <a:r>
              <a:rPr lang="pt-BR" sz="1100">
                <a:latin typeface="Ipiranga Textos" panose="020B0503020203020204" pitchFamily="34" charset="0"/>
              </a:rPr>
              <a:t>Petrobrás/Importado</a:t>
            </a:r>
          </a:p>
        </p:txBody>
      </p:sp>
      <p:sp>
        <p:nvSpPr>
          <p:cNvPr id="134" name="Fluxograma: Processo 133">
            <a:extLst>
              <a:ext uri="{FF2B5EF4-FFF2-40B4-BE49-F238E27FC236}">
                <a16:creationId xmlns:a16="http://schemas.microsoft.com/office/drawing/2014/main" id="{096E3FB1-035F-032F-0115-7F40297F1DBF}"/>
              </a:ext>
            </a:extLst>
          </p:cNvPr>
          <p:cNvSpPr/>
          <p:nvPr/>
        </p:nvSpPr>
        <p:spPr>
          <a:xfrm>
            <a:off x="188912" y="4450578"/>
            <a:ext cx="1601681" cy="455348"/>
          </a:xfrm>
          <a:prstGeom prst="flowChartProcess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>
                <a:latin typeface="Ipiranga Textos" panose="020B0503020203020204" pitchFamily="34" charset="0"/>
              </a:rPr>
              <a:t>Biocombustíveis: Usinas</a:t>
            </a:r>
          </a:p>
        </p:txBody>
      </p:sp>
      <p:pic>
        <p:nvPicPr>
          <p:cNvPr id="143" name="Imagem 142">
            <a:extLst>
              <a:ext uri="{FF2B5EF4-FFF2-40B4-BE49-F238E27FC236}">
                <a16:creationId xmlns:a16="http://schemas.microsoft.com/office/drawing/2014/main" id="{45BA2732-7484-2BB8-5CF6-19B0B4C65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720" y="5332973"/>
            <a:ext cx="1332089" cy="63968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C339CEB-19C6-9AF4-25A5-CBA613561BCB}"/>
              </a:ext>
            </a:extLst>
          </p:cNvPr>
          <p:cNvSpPr txBox="1"/>
          <p:nvPr/>
        </p:nvSpPr>
        <p:spPr>
          <a:xfrm>
            <a:off x="11004986" y="4580308"/>
            <a:ext cx="81945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100"/>
              <a:t>Ipiranga </a:t>
            </a:r>
          </a:p>
          <a:p>
            <a:r>
              <a:rPr lang="pt-BR" sz="1100"/>
              <a:t>Empresas</a:t>
            </a:r>
          </a:p>
        </p:txBody>
      </p:sp>
      <p:sp>
        <p:nvSpPr>
          <p:cNvPr id="3" name="Google Shape;138;p16">
            <a:extLst>
              <a:ext uri="{FF2B5EF4-FFF2-40B4-BE49-F238E27FC236}">
                <a16:creationId xmlns:a16="http://schemas.microsoft.com/office/drawing/2014/main" id="{F61974B1-F9FD-8092-8C68-1B188ED7ACE3}"/>
              </a:ext>
            </a:extLst>
          </p:cNvPr>
          <p:cNvSpPr txBox="1"/>
          <p:nvPr/>
        </p:nvSpPr>
        <p:spPr>
          <a:xfrm>
            <a:off x="2049153" y="2334833"/>
            <a:ext cx="1821375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45B5"/>
                </a:solidFill>
                <a:latin typeface="Ipiranga Titulos" panose="020B0503020203020204" pitchFamily="34" charset="0"/>
              </a:rPr>
              <a:t>Abastecimento</a:t>
            </a:r>
            <a:endParaRPr sz="1800">
              <a:solidFill>
                <a:srgbClr val="0045B5"/>
              </a:solidFill>
              <a:latin typeface="Ipiranga Titulos" panose="020B0503020203020204" pitchFamily="34" charset="0"/>
            </a:endParaRPr>
          </a:p>
        </p:txBody>
      </p:sp>
      <p:sp>
        <p:nvSpPr>
          <p:cNvPr id="4" name="Google Shape;138;p16">
            <a:extLst>
              <a:ext uri="{FF2B5EF4-FFF2-40B4-BE49-F238E27FC236}">
                <a16:creationId xmlns:a16="http://schemas.microsoft.com/office/drawing/2014/main" id="{499C2A40-6EB2-5CC2-7823-30D32DB65EC9}"/>
              </a:ext>
            </a:extLst>
          </p:cNvPr>
          <p:cNvSpPr txBox="1"/>
          <p:nvPr/>
        </p:nvSpPr>
        <p:spPr>
          <a:xfrm>
            <a:off x="8902033" y="2406057"/>
            <a:ext cx="1821375" cy="36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45B5"/>
                </a:solidFill>
                <a:latin typeface="Ipiranga Titulos" panose="020B0503020203020204" pitchFamily="34" charset="0"/>
              </a:rPr>
              <a:t>Distribuição</a:t>
            </a:r>
            <a:endParaRPr sz="1800">
              <a:solidFill>
                <a:srgbClr val="0045B5"/>
              </a:solidFill>
              <a:latin typeface="Ipiranga Titulos" panose="020B0503020203020204" pitchFamily="34" charset="0"/>
            </a:endParaRPr>
          </a:p>
        </p:txBody>
      </p:sp>
      <p:sp>
        <p:nvSpPr>
          <p:cNvPr id="14" name="Espaço Reservado para Texto 4">
            <a:extLst>
              <a:ext uri="{FF2B5EF4-FFF2-40B4-BE49-F238E27FC236}">
                <a16:creationId xmlns:a16="http://schemas.microsoft.com/office/drawing/2014/main" id="{E1ED22D1-3726-45D5-F2DD-11C19AE8CE38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4D34C2B-5964-498D-90B7-2C43C8462568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id="{9F9881A3-5217-0C79-2A81-C27F7D80D245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5F81496C-9E00-0434-0857-C2D162058FEC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6CDDA7A8-BDC3-56B2-6500-C453B442E84F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6B9F0B8-A4FF-9310-F884-6D62AEA7D2C7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49BD8EA5-F511-94AA-733F-DE8668C0E3E7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021CC629-05C7-1B68-A6AD-2A092FB85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7C1A85B-45C9-D5F6-9904-AB4569FE594A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Operação Ipiranga</a:t>
            </a:r>
          </a:p>
        </p:txBody>
      </p:sp>
    </p:spTree>
    <p:extLst>
      <p:ext uri="{BB962C8B-B14F-4D97-AF65-F5344CB8AC3E}">
        <p14:creationId xmlns:p14="http://schemas.microsoft.com/office/powerpoint/2010/main" val="21922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5F60A-9083-CD74-EC65-9E0EF6A07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DEDDF7A4-3380-6C25-C69A-411D4D92A2A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EDDF7A4-3380-6C25-C69A-411D4D92A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258D0618-704D-884A-998B-C11AE0234721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BAA4CE45-C205-3750-3F9D-15D8CD3524C8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3CDD2916-C7D7-97D3-2C6F-B1BE0B2D211D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8C10406A-D1F0-F0A6-4FCF-74F91A657156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DC679ED3-C978-8ADC-C0BD-642B29C27BAF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E7D21BF7-7E14-E71C-C965-1BB35A47953B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16D325D9-E783-9550-0667-A3E1CDE93EC7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EEE5D7D-6A5F-949F-9F8B-1F56B0D68228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D1628D3B-4C9F-8706-9887-D4A7B56CE16C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2171C8A-EB14-3BDA-61C0-3FB2BEDCBF83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0EFE6FD5-48CE-BA47-3DBA-D66A9F3983FB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426759BC-77A0-3ECA-AF08-24590FA7D466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EA50FD3C-D563-20F4-2092-F856A4B74E67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53FA5956-86F8-E547-B2FB-156F4009C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8105050-B01F-4336-0D76-D00656CC5660}"/>
              </a:ext>
            </a:extLst>
          </p:cNvPr>
          <p:cNvGrpSpPr/>
          <p:nvPr/>
        </p:nvGrpSpPr>
        <p:grpSpPr>
          <a:xfrm>
            <a:off x="704196" y="1370630"/>
            <a:ext cx="11594690" cy="5408326"/>
            <a:chOff x="336000" y="1294085"/>
            <a:chExt cx="11594690" cy="5408326"/>
          </a:xfrm>
        </p:grpSpPr>
        <p:sp>
          <p:nvSpPr>
            <p:cNvPr id="22" name="object 24">
              <a:extLst>
                <a:ext uri="{FF2B5EF4-FFF2-40B4-BE49-F238E27FC236}">
                  <a16:creationId xmlns:a16="http://schemas.microsoft.com/office/drawing/2014/main" id="{66DB7B05-35CB-2FD6-4BAD-1BCF1763C95D}"/>
                </a:ext>
              </a:extLst>
            </p:cNvPr>
            <p:cNvSpPr txBox="1"/>
            <p:nvPr/>
          </p:nvSpPr>
          <p:spPr>
            <a:xfrm>
              <a:off x="5934975" y="1302159"/>
              <a:ext cx="4924936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pt-BR" sz="2000" b="1">
                  <a:solidFill>
                    <a:srgbClr val="0045B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piranga Titulos" panose="020B0503020203020204" pitchFamily="34" charset="0"/>
                  <a:cs typeface="Tahoma"/>
                </a:rPr>
                <a:t>Derivados</a:t>
              </a:r>
              <a:endParaRPr sz="2000" b="1">
                <a:solidFill>
                  <a:srgbClr val="0045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piranga Titulos" panose="020B0503020203020204" pitchFamily="34" charset="0"/>
                <a:cs typeface="Tahoma"/>
              </a:endParaRPr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8A01E687-9A42-4BDC-8DEA-B17E39E7E674}"/>
                </a:ext>
              </a:extLst>
            </p:cNvPr>
            <p:cNvSpPr txBox="1"/>
            <p:nvPr/>
          </p:nvSpPr>
          <p:spPr>
            <a:xfrm>
              <a:off x="336000" y="1294085"/>
              <a:ext cx="5598974" cy="319959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pt-BR" sz="2000" b="1">
                  <a:solidFill>
                    <a:srgbClr val="0045B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piranga Titulos" panose="020B0503020203020204" pitchFamily="34" charset="0"/>
                  <a:cs typeface="Tahoma"/>
                </a:rPr>
                <a:t>Etanol</a:t>
              </a:r>
            </a:p>
          </p:txBody>
        </p: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3ECF0612-8B16-BBBB-4BCB-8979E3AF1F62}"/>
                </a:ext>
              </a:extLst>
            </p:cNvPr>
            <p:cNvGrpSpPr/>
            <p:nvPr/>
          </p:nvGrpSpPr>
          <p:grpSpPr>
            <a:xfrm>
              <a:off x="722390" y="1703820"/>
              <a:ext cx="11208300" cy="4998591"/>
              <a:chOff x="789065" y="1764344"/>
              <a:chExt cx="11208300" cy="4998591"/>
            </a:xfrm>
          </p:grpSpPr>
          <p:pic>
            <p:nvPicPr>
              <p:cNvPr id="132" name="Imagem 131">
                <a:extLst>
                  <a:ext uri="{FF2B5EF4-FFF2-40B4-BE49-F238E27FC236}">
                    <a16:creationId xmlns:a16="http://schemas.microsoft.com/office/drawing/2014/main" id="{22EF4AC6-411B-994E-0AAC-8F1D0EDB7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9065" y="1764344"/>
                <a:ext cx="11208300" cy="4971045"/>
              </a:xfrm>
              <a:prstGeom prst="rect">
                <a:avLst/>
              </a:prstGeom>
            </p:spPr>
          </p:pic>
          <p:sp>
            <p:nvSpPr>
              <p:cNvPr id="133" name="Retângulo 132">
                <a:extLst>
                  <a:ext uri="{FF2B5EF4-FFF2-40B4-BE49-F238E27FC236}">
                    <a16:creationId xmlns:a16="http://schemas.microsoft.com/office/drawing/2014/main" id="{35C5EF9F-DCC8-A315-F416-2C25A652BB25}"/>
                  </a:ext>
                </a:extLst>
              </p:cNvPr>
              <p:cNvSpPr/>
              <p:nvPr/>
            </p:nvSpPr>
            <p:spPr>
              <a:xfrm>
                <a:off x="7387431" y="5474189"/>
                <a:ext cx="4503048" cy="12887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D587895F-FA12-FE9E-CCA0-F034066937A5}"/>
                </a:ext>
              </a:extLst>
            </p:cNvPr>
            <p:cNvSpPr/>
            <p:nvPr/>
          </p:nvSpPr>
          <p:spPr>
            <a:xfrm>
              <a:off x="8305800" y="3086100"/>
              <a:ext cx="412750" cy="603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9674B031-C22D-C4CB-EB96-713910F0A246}"/>
                </a:ext>
              </a:extLst>
            </p:cNvPr>
            <p:cNvSpPr/>
            <p:nvPr/>
          </p:nvSpPr>
          <p:spPr>
            <a:xfrm>
              <a:off x="7975125" y="4133850"/>
              <a:ext cx="412750" cy="4038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F8C857D4-E524-C501-B411-6C8C020C7353}"/>
                </a:ext>
              </a:extLst>
            </p:cNvPr>
            <p:cNvSpPr/>
            <p:nvPr/>
          </p:nvSpPr>
          <p:spPr>
            <a:xfrm>
              <a:off x="7320756" y="2759075"/>
              <a:ext cx="1155252" cy="327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69B4266D-2B25-122C-1DAB-82117D9BBF7E}"/>
                </a:ext>
              </a:extLst>
            </p:cNvPr>
            <p:cNvSpPr/>
            <p:nvPr/>
          </p:nvSpPr>
          <p:spPr>
            <a:xfrm>
              <a:off x="6743130" y="3495676"/>
              <a:ext cx="754632" cy="447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77EF2D24-D926-B188-BE6D-746EEAAC41A6}"/>
                </a:ext>
              </a:extLst>
            </p:cNvPr>
            <p:cNvSpPr/>
            <p:nvPr/>
          </p:nvSpPr>
          <p:spPr>
            <a:xfrm>
              <a:off x="7320756" y="2946401"/>
              <a:ext cx="362744" cy="327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032FE19C-300E-4593-F1B2-112DA181F238}"/>
                </a:ext>
              </a:extLst>
            </p:cNvPr>
            <p:cNvSpPr/>
            <p:nvPr/>
          </p:nvSpPr>
          <p:spPr>
            <a:xfrm>
              <a:off x="7497762" y="3028950"/>
              <a:ext cx="1046835" cy="11684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FDE9B10A-4D50-4C17-BBAB-185D6FA90AEA}"/>
                </a:ext>
              </a:extLst>
            </p:cNvPr>
            <p:cNvSpPr/>
            <p:nvPr/>
          </p:nvSpPr>
          <p:spPr>
            <a:xfrm>
              <a:off x="8750620" y="3285331"/>
              <a:ext cx="1155252" cy="8683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3E3E131B-0E31-5ECA-16C3-8D0CC98F1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1322" t="30630" r="18603" b="52905"/>
            <a:stretch>
              <a:fillRect/>
            </a:stretch>
          </p:blipFill>
          <p:spPr>
            <a:xfrm>
              <a:off x="8916615" y="3280097"/>
              <a:ext cx="1129277" cy="818506"/>
            </a:xfrm>
            <a:prstGeom prst="rect">
              <a:avLst/>
            </a:prstGeom>
          </p:spPr>
        </p:pic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6A336FE4-0495-E188-740C-ABEADA34BB75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4141355"/>
              <a:ext cx="170208" cy="2880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9">
              <a:extLst>
                <a:ext uri="{FF2B5EF4-FFF2-40B4-BE49-F238E27FC236}">
                  <a16:creationId xmlns:a16="http://schemas.microsoft.com/office/drawing/2014/main" id="{2BAB3FAB-1021-4C5D-9EB4-502428C9C5D9}"/>
                </a:ext>
              </a:extLst>
            </p:cNvPr>
            <p:cNvCxnSpPr>
              <a:cxnSpLocks/>
            </p:cNvCxnSpPr>
            <p:nvPr/>
          </p:nvCxnSpPr>
          <p:spPr>
            <a:xfrm>
              <a:off x="8564611" y="3613150"/>
              <a:ext cx="339948" cy="168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>
              <a:extLst>
                <a:ext uri="{FF2B5EF4-FFF2-40B4-BE49-F238E27FC236}">
                  <a16:creationId xmlns:a16="http://schemas.microsoft.com/office/drawing/2014/main" id="{292F7D78-5885-3D11-BCE2-F6679676B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7386" y="3156369"/>
              <a:ext cx="312488" cy="1380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de Seta Reta 127">
              <a:extLst>
                <a:ext uri="{FF2B5EF4-FFF2-40B4-BE49-F238E27FC236}">
                  <a16:creationId xmlns:a16="http://schemas.microsoft.com/office/drawing/2014/main" id="{4935252D-A4FA-E317-2CF1-06AD07446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90160" y="2742540"/>
              <a:ext cx="135847" cy="2968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de Seta Reta 128">
              <a:extLst>
                <a:ext uri="{FF2B5EF4-FFF2-40B4-BE49-F238E27FC236}">
                  <a16:creationId xmlns:a16="http://schemas.microsoft.com/office/drawing/2014/main" id="{3D4C9448-39FF-9A3B-A604-9AE8382C76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0259" y="2714339"/>
              <a:ext cx="141738" cy="3330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de Seta Reta 129">
              <a:extLst>
                <a:ext uri="{FF2B5EF4-FFF2-40B4-BE49-F238E27FC236}">
                  <a16:creationId xmlns:a16="http://schemas.microsoft.com/office/drawing/2014/main" id="{2308D1E4-E63B-62B9-F4F4-403313D997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81353" y="3087251"/>
              <a:ext cx="295206" cy="18130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de Seta Reta 130">
              <a:extLst>
                <a:ext uri="{FF2B5EF4-FFF2-40B4-BE49-F238E27FC236}">
                  <a16:creationId xmlns:a16="http://schemas.microsoft.com/office/drawing/2014/main" id="{1EFE2DFB-582B-5C6B-C473-A87AF47EB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2340" y="3736446"/>
              <a:ext cx="815408" cy="16874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3F51CE44-79E1-B676-2673-069A65765CD9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Logística de Abastecimento</a:t>
            </a:r>
          </a:p>
        </p:txBody>
      </p:sp>
      <p:pic>
        <p:nvPicPr>
          <p:cNvPr id="2050" name="Picture 2" descr="Como é trabalhar na empresa Logum Logística | 99jobs.com">
            <a:extLst>
              <a:ext uri="{FF2B5EF4-FFF2-40B4-BE49-F238E27FC236}">
                <a16:creationId xmlns:a16="http://schemas.microsoft.com/office/drawing/2014/main" id="{7189CB70-512E-99AA-03B6-8709F5792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31676"/>
          <a:stretch>
            <a:fillRect/>
          </a:stretch>
        </p:blipFill>
        <p:spPr bwMode="auto">
          <a:xfrm>
            <a:off x="3457604" y="2677794"/>
            <a:ext cx="321916" cy="1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mo é trabalhar na empresa Logum Logística | 99jobs.com">
            <a:extLst>
              <a:ext uri="{FF2B5EF4-FFF2-40B4-BE49-F238E27FC236}">
                <a16:creationId xmlns:a16="http://schemas.microsoft.com/office/drawing/2014/main" id="{8A215216-9A83-C408-F3ED-385755C41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31676"/>
          <a:stretch>
            <a:fillRect/>
          </a:stretch>
        </p:blipFill>
        <p:spPr bwMode="auto">
          <a:xfrm>
            <a:off x="3838604" y="3441700"/>
            <a:ext cx="321916" cy="1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o é trabalhar na empresa Logum Logística | 99jobs.com">
            <a:extLst>
              <a:ext uri="{FF2B5EF4-FFF2-40B4-BE49-F238E27FC236}">
                <a16:creationId xmlns:a16="http://schemas.microsoft.com/office/drawing/2014/main" id="{D41B12F3-A901-D898-903E-3AE63B520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31676"/>
          <a:stretch>
            <a:fillRect/>
          </a:stretch>
        </p:blipFill>
        <p:spPr bwMode="auto">
          <a:xfrm>
            <a:off x="3561412" y="4824715"/>
            <a:ext cx="321916" cy="11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3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F8F0E-4E2D-9531-2ECA-0133953F4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62FA796-2C86-34F1-B545-AE642DDDABE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2FA796-2C86-34F1-B545-AE642DDDAB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C1166B86-6CAF-4482-9FB9-27CE6BE6D781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9DA7AA72-5999-E16D-66F0-299E8FD5E97B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FFF5127D-9429-523C-84A5-787DC73C354C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A25BF7F6-A1B3-675C-0BD3-1E0F5158C2F4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DA275544-6995-C04F-AD6E-C7FC5CFA9C25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7AAD0373-915E-C317-C850-AFF1F81F2007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A9A6D9C6-F0E0-487A-D846-B1EE654828DC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E3E3B0C-849B-1BF0-5CE7-B41C6BC149C8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7EE49652-5F84-F6AD-9701-918F7B68B2C2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D43CACFF-9F82-85A3-E458-07AA2285EA7A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C94C35EA-A480-6453-7623-42D34298188C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5DD70104-44D5-5C1A-7EB5-1015AE3CA718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345B10E8-A589-1DEF-1DDA-0978ADE172D9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39071A17-55CB-23A0-A4B3-F4B61A05F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03E94056-978A-349F-BA16-B84F5E41D764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Operação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436DF5F-7BE2-944D-6944-B65456973D43}"/>
              </a:ext>
            </a:extLst>
          </p:cNvPr>
          <p:cNvGrpSpPr/>
          <p:nvPr/>
        </p:nvGrpSpPr>
        <p:grpSpPr>
          <a:xfrm>
            <a:off x="1003804" y="1777572"/>
            <a:ext cx="5696378" cy="2818463"/>
            <a:chOff x="1003804" y="1777572"/>
            <a:chExt cx="5696378" cy="2818463"/>
          </a:xfrm>
        </p:grpSpPr>
        <p:pic>
          <p:nvPicPr>
            <p:cNvPr id="9" name="Google Shape;155;p16">
              <a:extLst>
                <a:ext uri="{FF2B5EF4-FFF2-40B4-BE49-F238E27FC236}">
                  <a16:creationId xmlns:a16="http://schemas.microsoft.com/office/drawing/2014/main" id="{FAA65316-3A61-E74B-B072-BF6FD3216D1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06770" y="1929506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56;p16">
              <a:extLst>
                <a:ext uri="{FF2B5EF4-FFF2-40B4-BE49-F238E27FC236}">
                  <a16:creationId xmlns:a16="http://schemas.microsoft.com/office/drawing/2014/main" id="{5F2CC40A-8A18-DF03-5DD9-2B000C87857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96679" y="2815117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57;p16">
              <a:extLst>
                <a:ext uri="{FF2B5EF4-FFF2-40B4-BE49-F238E27FC236}">
                  <a16:creationId xmlns:a16="http://schemas.microsoft.com/office/drawing/2014/main" id="{82302A0B-F332-9288-ADF6-4C077060CB1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6679" y="3812198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8" descr="https://cdn-icons.flaticon.com/png/512/2375/premium/2375027.png?token=exp=1659738878~hmac=29a3c6d59e804cb26510f00b72d3d72b">
              <a:extLst>
                <a:ext uri="{FF2B5EF4-FFF2-40B4-BE49-F238E27FC236}">
                  <a16:creationId xmlns:a16="http://schemas.microsoft.com/office/drawing/2014/main" id="{EC7AC92A-5C89-C456-BC4B-E704D155D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01" y="1777572"/>
              <a:ext cx="496584" cy="49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s://cdn-icons.flaticon.com/png/512/3171/premium/3171099.png?token=exp=1659738912~hmac=2de07e9047c5b6ea669c4778abc77f9d">
              <a:extLst>
                <a:ext uri="{FF2B5EF4-FFF2-40B4-BE49-F238E27FC236}">
                  <a16:creationId xmlns:a16="http://schemas.microsoft.com/office/drawing/2014/main" id="{0491FCFF-8FD2-9D04-76BF-9FFBBC38B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04" y="2657047"/>
              <a:ext cx="552936" cy="55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8" descr="https://cdn-icons-png.flaticon.com/512/6633/6633536.png">
              <a:extLst>
                <a:ext uri="{FF2B5EF4-FFF2-40B4-BE49-F238E27FC236}">
                  <a16:creationId xmlns:a16="http://schemas.microsoft.com/office/drawing/2014/main" id="{4AEB0EAB-8515-0C76-A595-E9AF01B01C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68" y="3695450"/>
              <a:ext cx="506340" cy="50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A977E93D-DF82-3938-C2F5-80B524CE925E}"/>
                </a:ext>
              </a:extLst>
            </p:cNvPr>
            <p:cNvSpPr txBox="1"/>
            <p:nvPr/>
          </p:nvSpPr>
          <p:spPr>
            <a:xfrm>
              <a:off x="1918564" y="1830923"/>
              <a:ext cx="4781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spc="3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Base Primária</a:t>
              </a:r>
            </a:p>
            <a:p>
              <a:endPara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53315F9B-6237-D07F-1FA8-F0C93993B744}"/>
                </a:ext>
              </a:extLst>
            </p:cNvPr>
            <p:cNvSpPr txBox="1"/>
            <p:nvPr/>
          </p:nvSpPr>
          <p:spPr>
            <a:xfrm>
              <a:off x="1980383" y="2715124"/>
              <a:ext cx="4020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spc="3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Segunda a Sábado 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2CB2F6C1-F09C-2FAB-6965-6D455B8B53AD}"/>
                </a:ext>
              </a:extLst>
            </p:cNvPr>
            <p:cNvSpPr txBox="1"/>
            <p:nvPr/>
          </p:nvSpPr>
          <p:spPr>
            <a:xfrm>
              <a:off x="1958499" y="3759709"/>
              <a:ext cx="40208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spc="463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Raio de Atuação</a:t>
              </a:r>
            </a:p>
            <a:p>
              <a:endParaRPr lang="pt-BR" sz="2400" b="1" spc="463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B4B2FC5B-705E-0D03-8C62-0906C617E7F1}"/>
                </a:ext>
              </a:extLst>
            </p:cNvPr>
            <p:cNvSpPr txBox="1"/>
            <p:nvPr/>
          </p:nvSpPr>
          <p:spPr>
            <a:xfrm>
              <a:off x="2002897" y="3097151"/>
              <a:ext cx="3470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Segunda a Sexta: 00:00 às 23:00</a:t>
              </a:r>
            </a:p>
            <a:p>
              <a:r>
                <a:rPr lang="pt-BR" sz="12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Sábado: 00:00 às 17:00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4CA15D60-44CE-E826-B7BB-1F71FCA13A4C}"/>
                </a:ext>
              </a:extLst>
            </p:cNvPr>
            <p:cNvSpPr txBox="1"/>
            <p:nvPr/>
          </p:nvSpPr>
          <p:spPr>
            <a:xfrm>
              <a:off x="1932155" y="2197755"/>
              <a:ext cx="3228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de distribuição de combustível</a:t>
              </a:r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3FE95301-896E-C5BA-7263-026DE5D056E4}"/>
                </a:ext>
              </a:extLst>
            </p:cNvPr>
            <p:cNvSpPr txBox="1"/>
            <p:nvPr/>
          </p:nvSpPr>
          <p:spPr>
            <a:xfrm>
              <a:off x="2019280" y="4134370"/>
              <a:ext cx="3947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pt-BR" sz="1200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RJ </a:t>
              </a:r>
              <a:r>
                <a:rPr lang="en-US" altLang="pt-BR" sz="1200" err="1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inteiro</a:t>
              </a:r>
              <a:r>
                <a:rPr lang="en-US" altLang="pt-BR" sz="1200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 (</a:t>
              </a:r>
              <a:r>
                <a:rPr lang="en-US" altLang="pt-BR" sz="1200" err="1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Exceto</a:t>
              </a:r>
              <a:r>
                <a:rPr lang="en-US" altLang="pt-BR" sz="1200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 Norte) + </a:t>
              </a:r>
              <a:r>
                <a:rPr lang="en-US" altLang="pt-BR" sz="1200" err="1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Sudeste</a:t>
              </a:r>
              <a:r>
                <a:rPr lang="en-US" altLang="pt-BR" sz="1200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 MG (Juiz de Fora e </a:t>
              </a:r>
              <a:r>
                <a:rPr lang="en-US" altLang="pt-BR" sz="1200" err="1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região</a:t>
              </a:r>
              <a:r>
                <a:rPr lang="en-US" altLang="pt-BR" sz="1200">
                  <a:solidFill>
                    <a:schemeClr val="tx1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)</a:t>
              </a:r>
              <a:endParaRPr lang="pt-BR" sz="1200">
                <a:solidFill>
                  <a:schemeClr val="tx1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4C54A72-80D4-57C3-24E3-D59A7894CFA9}"/>
              </a:ext>
            </a:extLst>
          </p:cNvPr>
          <p:cNvSpPr txBox="1"/>
          <p:nvPr/>
        </p:nvSpPr>
        <p:spPr>
          <a:xfrm>
            <a:off x="7222625" y="2220860"/>
            <a:ext cx="473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Média de CT por mês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41856895-0055-DF12-E053-E50A333CED1B}"/>
              </a:ext>
            </a:extLst>
          </p:cNvPr>
          <p:cNvSpPr txBox="1"/>
          <p:nvPr/>
        </p:nvSpPr>
        <p:spPr>
          <a:xfrm>
            <a:off x="7245536" y="3208579"/>
            <a:ext cx="473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Média de CT por mês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47A4C0D0-97AF-43E6-978A-6440A55882D2}"/>
              </a:ext>
            </a:extLst>
          </p:cNvPr>
          <p:cNvSpPr txBox="1"/>
          <p:nvPr/>
        </p:nvSpPr>
        <p:spPr>
          <a:xfrm>
            <a:off x="7229396" y="4438014"/>
            <a:ext cx="4734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A2531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Dutoviário e rodoviário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9E3A4FC-1548-9409-FE9A-45B504369072}"/>
              </a:ext>
            </a:extLst>
          </p:cNvPr>
          <p:cNvGrpSpPr/>
          <p:nvPr/>
        </p:nvGrpSpPr>
        <p:grpSpPr>
          <a:xfrm>
            <a:off x="6259101" y="1663452"/>
            <a:ext cx="5386230" cy="3225459"/>
            <a:chOff x="6259101" y="1663452"/>
            <a:chExt cx="5386230" cy="3225459"/>
          </a:xfrm>
        </p:grpSpPr>
        <p:pic>
          <p:nvPicPr>
            <p:cNvPr id="2" name="Google Shape;156;p16">
              <a:extLst>
                <a:ext uri="{FF2B5EF4-FFF2-40B4-BE49-F238E27FC236}">
                  <a16:creationId xmlns:a16="http://schemas.microsoft.com/office/drawing/2014/main" id="{2BF4CA4C-E5A8-0943-F7F5-F71998A2B3C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96292" y="1904992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157;p16">
              <a:extLst>
                <a:ext uri="{FF2B5EF4-FFF2-40B4-BE49-F238E27FC236}">
                  <a16:creationId xmlns:a16="http://schemas.microsoft.com/office/drawing/2014/main" id="{FE4BA22F-4085-D567-9516-F06896E2FBFF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506209" y="3839375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58;p16">
              <a:extLst>
                <a:ext uri="{FF2B5EF4-FFF2-40B4-BE49-F238E27FC236}">
                  <a16:creationId xmlns:a16="http://schemas.microsoft.com/office/drawing/2014/main" id="{16E8FD5A-F5A0-D8F3-4398-7E4179284DA8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496292" y="2870258"/>
              <a:ext cx="545793" cy="5581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A4DFFF4-80C9-6B8B-D37E-7EEEB3B50BD9}"/>
                </a:ext>
              </a:extLst>
            </p:cNvPr>
            <p:cNvSpPr txBox="1"/>
            <p:nvPr/>
          </p:nvSpPr>
          <p:spPr>
            <a:xfrm>
              <a:off x="7206732" y="1873425"/>
              <a:ext cx="44385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spc="3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4.500 Cargas</a:t>
              </a:r>
            </a:p>
            <a:p>
              <a:endPara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1DBFCD58-9B55-28D0-DE27-80EBB2410E6C}"/>
                </a:ext>
              </a:extLst>
            </p:cNvPr>
            <p:cNvSpPr txBox="1"/>
            <p:nvPr/>
          </p:nvSpPr>
          <p:spPr>
            <a:xfrm>
              <a:off x="7221950" y="2761357"/>
              <a:ext cx="29449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spc="300">
                  <a:solidFill>
                    <a:srgbClr val="00123B"/>
                  </a:solidFill>
                  <a:latin typeface="Ipiranga Textos" panose="020B0503020203020204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200 Descargas</a:t>
              </a:r>
            </a:p>
            <a:p>
              <a:endPara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69C377E4-56B1-A5B3-67C0-71A78A2A0C86}"/>
                </a:ext>
              </a:extLst>
            </p:cNvPr>
            <p:cNvSpPr txBox="1"/>
            <p:nvPr/>
          </p:nvSpPr>
          <p:spPr>
            <a:xfrm>
              <a:off x="7189408" y="3688582"/>
              <a:ext cx="32789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400" b="1" spc="300">
                  <a:solidFill>
                    <a:srgbClr val="00123B"/>
                  </a:solidFill>
                  <a:latin typeface="Century Gothic" panose="020B0502020202020204" pitchFamily="34" charset="0"/>
                  <a:ea typeface="Segoe UI Black" panose="020B0A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>
                  <a:latin typeface="Ipiranga Textos" panose="020B0503020203020204" pitchFamily="34" charset="0"/>
                </a:rPr>
                <a:t>Modais de Recebimento</a:t>
              </a:r>
            </a:p>
            <a:p>
              <a:endParaRPr lang="pt-BR">
                <a:latin typeface="Ipiranga Textos" panose="020B0503020203020204" pitchFamily="34" charset="0"/>
              </a:endParaRPr>
            </a:p>
          </p:txBody>
        </p:sp>
        <p:pic>
          <p:nvPicPr>
            <p:cNvPr id="61" name="Picture 8" descr="https://cdn-icons-png.flaticon.com/512/8045/8045269.png">
              <a:extLst>
                <a:ext uri="{FF2B5EF4-FFF2-40B4-BE49-F238E27FC236}">
                  <a16:creationId xmlns:a16="http://schemas.microsoft.com/office/drawing/2014/main" id="{201234F8-C755-4A74-843D-A8F9F0164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391" y="1663452"/>
              <a:ext cx="545793" cy="545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10" descr="https://cdn-icons-png.flaticon.com/512/1828/1828909.png">
              <a:extLst>
                <a:ext uri="{FF2B5EF4-FFF2-40B4-BE49-F238E27FC236}">
                  <a16:creationId xmlns:a16="http://schemas.microsoft.com/office/drawing/2014/main" id="{21E6A292-5381-BA90-991F-8E6232AFCA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5177" y="2692695"/>
              <a:ext cx="482371" cy="482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4" descr="https://cdn-icons-png.flaticon.com/512/2549/2549930.png">
              <a:extLst>
                <a:ext uri="{FF2B5EF4-FFF2-40B4-BE49-F238E27FC236}">
                  <a16:creationId xmlns:a16="http://schemas.microsoft.com/office/drawing/2014/main" id="{71438EB5-A1BF-F3C9-3EC3-049F9F3A8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101" y="3463793"/>
              <a:ext cx="675859" cy="675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1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A8479-9C1C-1427-29DE-42B24DA2A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EED495F-6545-3DB3-E9EE-CA4C4A6691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ED495F-6545-3DB3-E9EE-CA4C4A669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556F99A2-1666-9E9E-7FAE-AEDAB222FF25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F74B3FD1-899C-1732-3CA6-26BD823E64C3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9F6E73F0-3954-0B22-E91E-BCA4EA304D92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8EBA8E66-9F3C-8C92-96FD-0A82B80172C6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ACEAC6CA-B271-C468-DBEA-04D95EBF4137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893187CB-D813-6051-F94F-771ADA02CB86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82964249-A862-A20B-6935-15BC67EEA20D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F3647BE-1CB3-31B2-2E52-35B7D416D6ED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D0D1DB7B-9095-06D6-FADB-209C36F72628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997C5602-AAAB-1A86-8C49-7CDCCF199CCE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08D644AE-FEC2-3363-9ADE-0F6F9EF593BA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D8FED57C-C1D4-3FD4-BFD8-297A081098CB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80060FB5-1DA0-51DA-E29E-DD6778B0557C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3D62ED1E-0E12-1F02-1058-92AB37EBF2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0A0ED67F-A6B7-5E74-244D-8129C9BADA41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Infraestrutura</a:t>
            </a:r>
          </a:p>
        </p:txBody>
      </p:sp>
      <p:pic>
        <p:nvPicPr>
          <p:cNvPr id="12" name="Google Shape;159;p16">
            <a:extLst>
              <a:ext uri="{FF2B5EF4-FFF2-40B4-BE49-F238E27FC236}">
                <a16:creationId xmlns:a16="http://schemas.microsoft.com/office/drawing/2014/main" id="{9AE2FD5D-424C-4C8A-6E1B-8E15FFB4F7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2669" y="5367674"/>
            <a:ext cx="545793" cy="5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5;p16">
            <a:extLst>
              <a:ext uri="{FF2B5EF4-FFF2-40B4-BE49-F238E27FC236}">
                <a16:creationId xmlns:a16="http://schemas.microsoft.com/office/drawing/2014/main" id="{67417CE3-D6FE-84CB-B3CA-2FEDF8A81E3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671" y="1728492"/>
            <a:ext cx="545793" cy="5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6;p16">
            <a:extLst>
              <a:ext uri="{FF2B5EF4-FFF2-40B4-BE49-F238E27FC236}">
                <a16:creationId xmlns:a16="http://schemas.microsoft.com/office/drawing/2014/main" id="{D4E1F6E1-0DFD-AA53-C810-B2918774168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238" y="2631287"/>
            <a:ext cx="545793" cy="5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7;p16">
            <a:extLst>
              <a:ext uri="{FF2B5EF4-FFF2-40B4-BE49-F238E27FC236}">
                <a16:creationId xmlns:a16="http://schemas.microsoft.com/office/drawing/2014/main" id="{87492101-500D-AEE2-3655-7C9E1FAD500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4564" y="3483638"/>
            <a:ext cx="545793" cy="55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58;p16">
            <a:extLst>
              <a:ext uri="{FF2B5EF4-FFF2-40B4-BE49-F238E27FC236}">
                <a16:creationId xmlns:a16="http://schemas.microsoft.com/office/drawing/2014/main" id="{239950CE-15C2-06A3-6191-40B13FA2A77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670" y="4353391"/>
            <a:ext cx="545793" cy="55810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06DAA07-EF7D-05A5-4BFB-2532C9DBE77E}"/>
              </a:ext>
            </a:extLst>
          </p:cNvPr>
          <p:cNvSpPr txBox="1"/>
          <p:nvPr/>
        </p:nvSpPr>
        <p:spPr>
          <a:xfrm>
            <a:off x="1622615" y="1718101"/>
            <a:ext cx="4781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08 Lajes</a:t>
            </a:r>
          </a:p>
          <a:p>
            <a:endParaRPr lang="pt-BR" sz="2400" b="1" spc="300">
              <a:solidFill>
                <a:srgbClr val="00123B"/>
              </a:solidFill>
              <a:latin typeface="Ipiranga Textos" panose="020B0503020203020204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6D2A323-F6A0-829C-E881-EE3BBC6D1D03}"/>
              </a:ext>
            </a:extLst>
          </p:cNvPr>
          <p:cNvSpPr txBox="1"/>
          <p:nvPr/>
        </p:nvSpPr>
        <p:spPr>
          <a:xfrm>
            <a:off x="1684434" y="2602302"/>
            <a:ext cx="402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03 Lajes</a:t>
            </a:r>
          </a:p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1FF79B8-6E15-91AA-9B17-C7B5913BBD4B}"/>
              </a:ext>
            </a:extLst>
          </p:cNvPr>
          <p:cNvSpPr txBox="1"/>
          <p:nvPr/>
        </p:nvSpPr>
        <p:spPr>
          <a:xfrm>
            <a:off x="1684434" y="5152570"/>
            <a:ext cx="449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Automação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13DF596-BA19-79E5-959D-4AA95A6C8CFD}"/>
              </a:ext>
            </a:extLst>
          </p:cNvPr>
          <p:cNvSpPr txBox="1"/>
          <p:nvPr/>
        </p:nvSpPr>
        <p:spPr>
          <a:xfrm>
            <a:off x="1706948" y="2984329"/>
            <a:ext cx="290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 descarga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A5345B0-79E3-912E-70CF-4A53E10BC8E5}"/>
              </a:ext>
            </a:extLst>
          </p:cNvPr>
          <p:cNvSpPr txBox="1"/>
          <p:nvPr/>
        </p:nvSpPr>
        <p:spPr>
          <a:xfrm>
            <a:off x="1636206" y="2084933"/>
            <a:ext cx="3228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 carregamento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1A21AE7-74F2-A797-A959-A6430EFDF056}"/>
              </a:ext>
            </a:extLst>
          </p:cNvPr>
          <p:cNvSpPr txBox="1"/>
          <p:nvPr/>
        </p:nvSpPr>
        <p:spPr>
          <a:xfrm>
            <a:off x="1683397" y="5552783"/>
            <a:ext cx="290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err="1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Autobasi</a:t>
            </a:r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31" name="Gráfico 22" descr="Conexões">
            <a:extLst>
              <a:ext uri="{FF2B5EF4-FFF2-40B4-BE49-F238E27FC236}">
                <a16:creationId xmlns:a16="http://schemas.microsoft.com/office/drawing/2014/main" id="{CCB7B993-47A5-D322-2385-FB651EF3221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4923" y="5095107"/>
            <a:ext cx="591946" cy="591946"/>
          </a:xfrm>
          <a:prstGeom prst="rect">
            <a:avLst/>
          </a:prstGeom>
        </p:spPr>
      </p:pic>
      <p:sp>
        <p:nvSpPr>
          <p:cNvPr id="42" name="CaixaDeTexto 41">
            <a:extLst>
              <a:ext uri="{FF2B5EF4-FFF2-40B4-BE49-F238E27FC236}">
                <a16:creationId xmlns:a16="http://schemas.microsoft.com/office/drawing/2014/main" id="{EE639FAE-1E65-3401-1FDD-379A1E061525}"/>
              </a:ext>
            </a:extLst>
          </p:cNvPr>
          <p:cNvSpPr txBox="1"/>
          <p:nvPr/>
        </p:nvSpPr>
        <p:spPr>
          <a:xfrm>
            <a:off x="5299514" y="2084933"/>
            <a:ext cx="6787838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200">
                <a:solidFill>
                  <a:srgbClr val="00123B"/>
                </a:solidFill>
                <a:latin typeface="Century Gothic" panose="020B0502020202020204" pitchFamily="34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Adequação do escritório administrativo (layout + acessibilidade);                             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produtividade  + conforto]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Adequação de infraestrutura para apoio aos motoristas (sala de espera + refeitório + faturamento + </a:t>
            </a:r>
            <a:r>
              <a:rPr lang="pt-BR" sz="1400" err="1">
                <a:solidFill>
                  <a:schemeClr val="tx1"/>
                </a:solidFill>
                <a:latin typeface="Ipiranga Textos" panose="020B0503020203020204" pitchFamily="34" charset="0"/>
              </a:rPr>
              <a:t>Ipicarga</a:t>
            </a: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)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produtividade   + conforto]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Instalação de válvulas de duplo bloqueio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segurança]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Instalação de drenagem selada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produtividade]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PIT </a:t>
            </a:r>
            <a:r>
              <a:rPr lang="pt-BR" sz="1400" err="1">
                <a:solidFill>
                  <a:schemeClr val="tx1"/>
                </a:solidFill>
                <a:latin typeface="Ipiranga Textos" panose="020B0503020203020204" pitchFamily="34" charset="0"/>
              </a:rPr>
              <a:t>TQ’s</a:t>
            </a: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 103/105/109/110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integridade]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BR" sz="1400">
                <a:solidFill>
                  <a:schemeClr val="tx1"/>
                </a:solidFill>
                <a:latin typeface="Ipiranga Textos" panose="020B0503020203020204" pitchFamily="34" charset="0"/>
              </a:rPr>
              <a:t>Adequação horário da Base 24hs (Início em 09/03) </a:t>
            </a:r>
            <a:r>
              <a:rPr lang="pt-BR" sz="1400" b="1">
                <a:solidFill>
                  <a:schemeClr val="tx1"/>
                </a:solidFill>
                <a:latin typeface="Ipiranga Textos" panose="020B0503020203020204" pitchFamily="34" charset="0"/>
              </a:rPr>
              <a:t>[+ nível de serviço]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500">
              <a:latin typeface="Ipiranga Textos" panose="020B0503020203020204" pitchFamily="34" charset="0"/>
            </a:endParaRPr>
          </a:p>
        </p:txBody>
      </p:sp>
      <p:pic>
        <p:nvPicPr>
          <p:cNvPr id="43" name="Picture 8" descr="https://cdn-icons-png.flaticon.com/512/8045/8045269.png">
            <a:extLst>
              <a:ext uri="{FF2B5EF4-FFF2-40B4-BE49-F238E27FC236}">
                <a16:creationId xmlns:a16="http://schemas.microsoft.com/office/drawing/2014/main" id="{9B9B9D2C-EC98-B7D2-456C-5C1A5F9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3" y="1526249"/>
            <a:ext cx="545793" cy="54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ttps://cdn-icons-png.flaticon.com/512/1828/1828909.png">
            <a:extLst>
              <a:ext uri="{FF2B5EF4-FFF2-40B4-BE49-F238E27FC236}">
                <a16:creationId xmlns:a16="http://schemas.microsoft.com/office/drawing/2014/main" id="{ED214723-2113-717E-F5E3-5924846F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79" y="2555492"/>
            <a:ext cx="482371" cy="4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ixaDeTexto 44">
            <a:extLst>
              <a:ext uri="{FF2B5EF4-FFF2-40B4-BE49-F238E27FC236}">
                <a16:creationId xmlns:a16="http://schemas.microsoft.com/office/drawing/2014/main" id="{21683F8D-DA00-FF16-709A-F1F485FE35F5}"/>
              </a:ext>
            </a:extLst>
          </p:cNvPr>
          <p:cNvSpPr txBox="1"/>
          <p:nvPr/>
        </p:nvSpPr>
        <p:spPr>
          <a:xfrm>
            <a:off x="1695196" y="3489223"/>
            <a:ext cx="449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02 Top </a:t>
            </a:r>
            <a:r>
              <a:rPr lang="pt-BR" sz="2400" b="1" spc="300" err="1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Loading</a:t>
            </a:r>
            <a:endParaRPr lang="pt-BR" sz="2400" b="1" spc="300">
              <a:solidFill>
                <a:srgbClr val="00123B"/>
              </a:solidFill>
              <a:latin typeface="Ipiranga Textos" panose="020B0503020203020204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6B17B4E5-F4AB-5BC8-B263-194D70F17323}"/>
              </a:ext>
            </a:extLst>
          </p:cNvPr>
          <p:cNvSpPr txBox="1"/>
          <p:nvPr/>
        </p:nvSpPr>
        <p:spPr>
          <a:xfrm>
            <a:off x="1665813" y="3876544"/>
            <a:ext cx="290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Carregamento p/ 2 lados 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1B09BBE-CE91-E891-B9CC-F0467C3460AB}"/>
              </a:ext>
            </a:extLst>
          </p:cNvPr>
          <p:cNvSpPr txBox="1"/>
          <p:nvPr/>
        </p:nvSpPr>
        <p:spPr>
          <a:xfrm>
            <a:off x="1665813" y="4346389"/>
            <a:ext cx="449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06 </a:t>
            </a:r>
            <a:r>
              <a:rPr lang="pt-BR" sz="2400" b="1" spc="300" err="1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Bottom</a:t>
            </a:r>
            <a:r>
              <a:rPr lang="pt-BR" sz="24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b="1" spc="300" err="1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Loading</a:t>
            </a:r>
            <a:endParaRPr lang="pt-BR" sz="2400" b="1" spc="300">
              <a:solidFill>
                <a:srgbClr val="00123B"/>
              </a:solidFill>
              <a:latin typeface="Ipiranga Textos" panose="020B0503020203020204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CE0B3426-C97E-C8BA-54C9-E8039292E050}"/>
              </a:ext>
            </a:extLst>
          </p:cNvPr>
          <p:cNvSpPr txBox="1"/>
          <p:nvPr/>
        </p:nvSpPr>
        <p:spPr>
          <a:xfrm>
            <a:off x="1654014" y="4718193"/>
            <a:ext cx="2900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49" name="Picture 8" descr="https://cdn-icons-png.flaticon.com/512/2990/2990105.png">
            <a:extLst>
              <a:ext uri="{FF2B5EF4-FFF2-40B4-BE49-F238E27FC236}">
                <a16:creationId xmlns:a16="http://schemas.microsoft.com/office/drawing/2014/main" id="{6C4F238B-B11A-D0C3-C77B-9DDEF689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2" y="3277103"/>
            <a:ext cx="657462" cy="65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https://cdn-icons-png.flaticon.com/512/2990/2990105.png">
            <a:extLst>
              <a:ext uri="{FF2B5EF4-FFF2-40B4-BE49-F238E27FC236}">
                <a16:creationId xmlns:a16="http://schemas.microsoft.com/office/drawing/2014/main" id="{2E64B82D-9856-F4A1-DA95-A893E2B89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2751" y="4145833"/>
            <a:ext cx="614535" cy="6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F757AAD6-208D-1ABB-9322-4E3CFC400A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15167" y="1433476"/>
            <a:ext cx="549041" cy="549041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99C4B674-FC18-374D-2AF2-75CED7F230EB}"/>
              </a:ext>
            </a:extLst>
          </p:cNvPr>
          <p:cNvSpPr txBox="1"/>
          <p:nvPr/>
        </p:nvSpPr>
        <p:spPr>
          <a:xfrm>
            <a:off x="5926284" y="1487268"/>
            <a:ext cx="5736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spc="300">
                <a:solidFill>
                  <a:srgbClr val="00123B"/>
                </a:solidFill>
                <a:latin typeface="Ipiranga Textos" panose="020B0503020203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Melhorias realizadas e em andamento</a:t>
            </a:r>
          </a:p>
        </p:txBody>
      </p:sp>
    </p:spTree>
    <p:extLst>
      <p:ext uri="{BB962C8B-B14F-4D97-AF65-F5344CB8AC3E}">
        <p14:creationId xmlns:p14="http://schemas.microsoft.com/office/powerpoint/2010/main" val="256706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EB727-D283-9166-AA02-FC1B8B420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9EFD8526-6AB4-F35D-DA26-F1C407A1AB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EFD8526-6AB4-F35D-DA26-F1C407A1A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5DEA48AC-02F0-FFC9-F8D8-637D8CD15DCC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98FFBA16-D9BF-365C-7E3B-F7D7883BCE18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0A8961C1-E00C-2D83-3237-B63A4D31390B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B3DCCE07-5BFD-C9E1-5ACA-9430F6505776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3BC20576-3448-5F2A-4BDB-1993E03FC4DA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8A9BCEA5-297A-89F8-3821-E7FC8165506B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79713E74-071B-4525-656D-EF45D0C849E9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0B436B2-0A8B-1348-B576-A026C907C2DE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351B479C-A518-5414-FC0D-076A84DFE5EE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5DEAF05B-F59B-1287-9880-F467A5E7E32C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1E2CE8F0-AB25-1947-C861-3BA02B175F4B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2CAD25F5-D395-93AA-892E-24CBAFB56DD5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4FD4222A-FE2B-AE59-C81A-D850A91817D2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EE503E75-D674-97C6-C5F9-276F31E45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29EE3E8F-E4F8-0163-8812-BB0C6275D442}"/>
              </a:ext>
            </a:extLst>
          </p:cNvPr>
          <p:cNvGrpSpPr/>
          <p:nvPr/>
        </p:nvGrpSpPr>
        <p:grpSpPr>
          <a:xfrm>
            <a:off x="2163642" y="1187315"/>
            <a:ext cx="7768822" cy="5245370"/>
            <a:chOff x="3393941" y="1014009"/>
            <a:chExt cx="7768822" cy="5245370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E051EB9-61E5-D548-A1A3-452AE12C9C00}"/>
                </a:ext>
              </a:extLst>
            </p:cNvPr>
            <p:cNvGrpSpPr/>
            <p:nvPr/>
          </p:nvGrpSpPr>
          <p:grpSpPr>
            <a:xfrm>
              <a:off x="3393941" y="1014009"/>
              <a:ext cx="7768822" cy="5245370"/>
              <a:chOff x="11744562" y="1067229"/>
              <a:chExt cx="7768822" cy="5245370"/>
            </a:xfrm>
          </p:grpSpPr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EF911C57-F9C4-FA9E-15C2-7EEA06C5B9CC}"/>
                  </a:ext>
                </a:extLst>
              </p:cNvPr>
              <p:cNvGrpSpPr/>
              <p:nvPr/>
            </p:nvGrpSpPr>
            <p:grpSpPr>
              <a:xfrm>
                <a:off x="11744562" y="1067229"/>
                <a:ext cx="7768822" cy="5245370"/>
                <a:chOff x="11744562" y="1067229"/>
                <a:chExt cx="7768822" cy="5245370"/>
              </a:xfrm>
            </p:grpSpPr>
            <p:pic>
              <p:nvPicPr>
                <p:cNvPr id="17" name="Imagem 16">
                  <a:extLst>
                    <a:ext uri="{FF2B5EF4-FFF2-40B4-BE49-F238E27FC236}">
                      <a16:creationId xmlns:a16="http://schemas.microsoft.com/office/drawing/2014/main" id="{E0F24F26-5CA7-7A0A-AD72-3202794C2D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r="2520"/>
                <a:stretch/>
              </p:blipFill>
              <p:spPr>
                <a:xfrm>
                  <a:off x="11744562" y="1067229"/>
                  <a:ext cx="7768822" cy="5245370"/>
                </a:xfrm>
                <a:prstGeom prst="rect">
                  <a:avLst/>
                </a:prstGeom>
              </p:spPr>
            </p:pic>
            <p:cxnSp>
              <p:nvCxnSpPr>
                <p:cNvPr id="18" name="Conector reto 17">
                  <a:extLst>
                    <a:ext uri="{FF2B5EF4-FFF2-40B4-BE49-F238E27FC236}">
                      <a16:creationId xmlns:a16="http://schemas.microsoft.com/office/drawing/2014/main" id="{F8B0B575-68E9-45DA-518E-DD5BD28288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445013" y="2277637"/>
                  <a:ext cx="924530" cy="3427612"/>
                </a:xfrm>
                <a:prstGeom prst="line">
                  <a:avLst/>
                </a:prstGeom>
                <a:ln w="57150" cap="flat" cmpd="sng" algn="ctr">
                  <a:solidFill>
                    <a:srgbClr val="FFD1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18">
                  <a:extLst>
                    <a:ext uri="{FF2B5EF4-FFF2-40B4-BE49-F238E27FC236}">
                      <a16:creationId xmlns:a16="http://schemas.microsoft.com/office/drawing/2014/main" id="{51A637EC-75F4-6FFD-700F-EDD5EE76B0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6114347" y="2077643"/>
                  <a:ext cx="3103074" cy="3103214"/>
                </a:xfrm>
                <a:prstGeom prst="line">
                  <a:avLst/>
                </a:prstGeom>
                <a:ln w="57150" cap="flat" cmpd="sng" algn="ctr">
                  <a:solidFill>
                    <a:srgbClr val="FFD1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19">
                  <a:extLst>
                    <a:ext uri="{FF2B5EF4-FFF2-40B4-BE49-F238E27FC236}">
                      <a16:creationId xmlns:a16="http://schemas.microsoft.com/office/drawing/2014/main" id="{7F07E96D-6DCF-4A34-3916-25DB587716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2430308" y="2077643"/>
                  <a:ext cx="3660902" cy="129900"/>
                </a:xfrm>
                <a:prstGeom prst="line">
                  <a:avLst/>
                </a:prstGeom>
                <a:ln w="57150" cap="flat" cmpd="sng" algn="ctr">
                  <a:solidFill>
                    <a:srgbClr val="FFD1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21">
                  <a:extLst>
                    <a:ext uri="{FF2B5EF4-FFF2-40B4-BE49-F238E27FC236}">
                      <a16:creationId xmlns:a16="http://schemas.microsoft.com/office/drawing/2014/main" id="{30B80473-7C0D-DCDB-5F22-146CB50913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369543" y="5703844"/>
                  <a:ext cx="4800428" cy="0"/>
                </a:xfrm>
                <a:prstGeom prst="line">
                  <a:avLst/>
                </a:prstGeom>
                <a:ln w="57150" cap="flat" cmpd="sng" algn="ctr">
                  <a:solidFill>
                    <a:srgbClr val="FFD1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22">
                  <a:extLst>
                    <a:ext uri="{FF2B5EF4-FFF2-40B4-BE49-F238E27FC236}">
                      <a16:creationId xmlns:a16="http://schemas.microsoft.com/office/drawing/2014/main" id="{3C8C3CD4-BF50-FA42-1C48-FE10093CA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244948" y="5092787"/>
                  <a:ext cx="0" cy="394443"/>
                </a:xfrm>
                <a:prstGeom prst="line">
                  <a:avLst/>
                </a:prstGeom>
                <a:ln w="57150" cap="flat" cmpd="sng" algn="ctr">
                  <a:solidFill>
                    <a:srgbClr val="FFD100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Gráfico 23" descr="Marcador com preenchimento sólido">
                  <a:extLst>
                    <a:ext uri="{FF2B5EF4-FFF2-40B4-BE49-F238E27FC236}">
                      <a16:creationId xmlns:a16="http://schemas.microsoft.com/office/drawing/2014/main" id="{55131A39-B0F6-4742-B14D-6340BB937E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730186" y="5211896"/>
                  <a:ext cx="345137" cy="333999"/>
                </a:xfrm>
                <a:prstGeom prst="rect">
                  <a:avLst/>
                </a:prstGeom>
              </p:spPr>
            </p:pic>
            <p:sp>
              <p:nvSpPr>
                <p:cNvPr id="25" name="Retângulo: Cantos Arredondados 90">
                  <a:extLst>
                    <a:ext uri="{FF2B5EF4-FFF2-40B4-BE49-F238E27FC236}">
                      <a16:creationId xmlns:a16="http://schemas.microsoft.com/office/drawing/2014/main" id="{B16CDB1A-6AF7-134D-5EF1-622572CB132A}"/>
                    </a:ext>
                  </a:extLst>
                </p:cNvPr>
                <p:cNvSpPr/>
                <p:nvPr/>
              </p:nvSpPr>
              <p:spPr>
                <a:xfrm flipH="1">
                  <a:off x="13854430" y="2567831"/>
                  <a:ext cx="1412241" cy="220565"/>
                </a:xfrm>
                <a:prstGeom prst="rect">
                  <a:avLst/>
                </a:prstGeom>
                <a:solidFill>
                  <a:srgbClr val="0045B5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Ipiranga Textos" panose="020B0503020203020204" pitchFamily="34" charset="0"/>
                      <a:ea typeface="+mn-ea"/>
                      <a:cs typeface="+mn-cs"/>
                    </a:rPr>
                    <a:t>Bacia de tanques</a:t>
                  </a:r>
                </a:p>
              </p:txBody>
            </p:sp>
            <p:pic>
              <p:nvPicPr>
                <p:cNvPr id="26" name="Gráfico 25" descr="Marcador com preenchimento sólido">
                  <a:extLst>
                    <a:ext uri="{FF2B5EF4-FFF2-40B4-BE49-F238E27FC236}">
                      <a16:creationId xmlns:a16="http://schemas.microsoft.com/office/drawing/2014/main" id="{DF1D0956-A687-A5B0-9B15-C54E7D10FC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54128" y="2250794"/>
                  <a:ext cx="345137" cy="333999"/>
                </a:xfrm>
                <a:prstGeom prst="rect">
                  <a:avLst/>
                </a:prstGeom>
              </p:spPr>
            </p:pic>
            <p:pic>
              <p:nvPicPr>
                <p:cNvPr id="27" name="Gráfico 26" descr="Marcador com preenchimento sólido">
                  <a:extLst>
                    <a:ext uri="{FF2B5EF4-FFF2-40B4-BE49-F238E27FC236}">
                      <a16:creationId xmlns:a16="http://schemas.microsoft.com/office/drawing/2014/main" id="{F7A1E135-3B3A-13CA-6C77-702803C6E4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54179" y="3754604"/>
                  <a:ext cx="345137" cy="333999"/>
                </a:xfrm>
                <a:prstGeom prst="rect">
                  <a:avLst/>
                </a:prstGeom>
              </p:spPr>
            </p:pic>
            <p:sp>
              <p:nvSpPr>
                <p:cNvPr id="28" name="Retângulo: Cantos Arredondados 99">
                  <a:extLst>
                    <a:ext uri="{FF2B5EF4-FFF2-40B4-BE49-F238E27FC236}">
                      <a16:creationId xmlns:a16="http://schemas.microsoft.com/office/drawing/2014/main" id="{02F7EB4B-9F1C-D902-4193-6F444A65F5BD}"/>
                    </a:ext>
                  </a:extLst>
                </p:cNvPr>
                <p:cNvSpPr/>
                <p:nvPr/>
              </p:nvSpPr>
              <p:spPr>
                <a:xfrm flipH="1">
                  <a:off x="14836632" y="4065063"/>
                  <a:ext cx="1349621" cy="376381"/>
                </a:xfrm>
                <a:prstGeom prst="rect">
                  <a:avLst/>
                </a:prstGeom>
                <a:solidFill>
                  <a:srgbClr val="0045B5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700" b="1" kern="1200">
                      <a:solidFill>
                        <a:schemeClr val="bg1"/>
                      </a:solidFill>
                      <a:latin typeface="Ipiranga Textos" panose="020B0503020203020204" pitchFamily="34" charset="0"/>
                      <a:ea typeface="+mn-ea"/>
                      <a:cs typeface="+mn-cs"/>
                    </a:rPr>
                    <a:t>Plataformas de carregamento e descarga</a:t>
                  </a:r>
                  <a:endParaRPr kumimoji="0" lang="pt-BR" sz="7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piranga Textos" panose="020B0503020203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etângulo: Cantos Arredondados 95">
                  <a:extLst>
                    <a:ext uri="{FF2B5EF4-FFF2-40B4-BE49-F238E27FC236}">
                      <a16:creationId xmlns:a16="http://schemas.microsoft.com/office/drawing/2014/main" id="{2EC158F6-D2DD-5E11-39FA-F75DF9072445}"/>
                    </a:ext>
                  </a:extLst>
                </p:cNvPr>
                <p:cNvSpPr/>
                <p:nvPr/>
              </p:nvSpPr>
              <p:spPr>
                <a:xfrm flipH="1">
                  <a:off x="15354179" y="5266665"/>
                  <a:ext cx="988887" cy="220565"/>
                </a:xfrm>
                <a:prstGeom prst="rect">
                  <a:avLst/>
                </a:prstGeom>
                <a:solidFill>
                  <a:srgbClr val="0045B5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pt-BR" sz="700" b="1" kern="1200">
                      <a:solidFill>
                        <a:schemeClr val="bg1"/>
                      </a:solidFill>
                      <a:latin typeface="Ipiranga Textos" panose="020B0503020203020204" pitchFamily="34" charset="0"/>
                      <a:ea typeface="+mn-ea"/>
                      <a:cs typeface="+mn-cs"/>
                    </a:rPr>
                    <a:t>Escritório</a:t>
                  </a:r>
                  <a:endParaRPr kumimoji="0" lang="pt-BR" sz="7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Ipiranga Textos" panose="020B0503020203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30" name="Gráfico 29" descr="Marcador com preenchimento sólido">
                  <a:extLst>
                    <a:ext uri="{FF2B5EF4-FFF2-40B4-BE49-F238E27FC236}">
                      <a16:creationId xmlns:a16="http://schemas.microsoft.com/office/drawing/2014/main" id="{4C88AF52-1CEC-4E4B-94BE-FA945BC9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58138" y="4905493"/>
                  <a:ext cx="345137" cy="333999"/>
                </a:xfrm>
                <a:prstGeom prst="rect">
                  <a:avLst/>
                </a:prstGeom>
              </p:spPr>
            </p:pic>
            <p:sp>
              <p:nvSpPr>
                <p:cNvPr id="31" name="Retângulo: Cantos Arredondados 102">
                  <a:extLst>
                    <a:ext uri="{FF2B5EF4-FFF2-40B4-BE49-F238E27FC236}">
                      <a16:creationId xmlns:a16="http://schemas.microsoft.com/office/drawing/2014/main" id="{C345F7E5-2675-BDA4-9168-6AA6481677E5}"/>
                    </a:ext>
                  </a:extLst>
                </p:cNvPr>
                <p:cNvSpPr/>
                <p:nvPr/>
              </p:nvSpPr>
              <p:spPr>
                <a:xfrm flipH="1">
                  <a:off x="12184148" y="2416380"/>
                  <a:ext cx="969775" cy="218667"/>
                </a:xfrm>
                <a:prstGeom prst="rect">
                  <a:avLst/>
                </a:prstGeom>
                <a:solidFill>
                  <a:srgbClr val="0045B5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Ipiranga Textos" panose="020B0503020203020204" pitchFamily="34" charset="0"/>
                      <a:ea typeface="+mn-ea"/>
                      <a:cs typeface="+mn-cs"/>
                    </a:rPr>
                    <a:t>Dutos PB</a:t>
                  </a:r>
                </a:p>
              </p:txBody>
            </p:sp>
            <p:pic>
              <p:nvPicPr>
                <p:cNvPr id="32" name="Gráfico 31" descr="Marcador com preenchimento sólido">
                  <a:extLst>
                    <a:ext uri="{FF2B5EF4-FFF2-40B4-BE49-F238E27FC236}">
                      <a16:creationId xmlns:a16="http://schemas.microsoft.com/office/drawing/2014/main" id="{99351D0F-BB7A-62A3-F604-4B9AE1B088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453445" y="2038713"/>
                  <a:ext cx="345137" cy="333999"/>
                </a:xfrm>
                <a:prstGeom prst="rect">
                  <a:avLst/>
                </a:prstGeom>
              </p:spPr>
            </p:pic>
          </p:grpSp>
          <p:sp>
            <p:nvSpPr>
              <p:cNvPr id="16" name="Retângulo: Cantos Arredondados 95">
                <a:extLst>
                  <a:ext uri="{FF2B5EF4-FFF2-40B4-BE49-F238E27FC236}">
                    <a16:creationId xmlns:a16="http://schemas.microsoft.com/office/drawing/2014/main" id="{C203C605-D582-F68D-E807-227ADDE4D032}"/>
                  </a:ext>
                </a:extLst>
              </p:cNvPr>
              <p:cNvSpPr/>
              <p:nvPr/>
            </p:nvSpPr>
            <p:spPr>
              <a:xfrm flipH="1">
                <a:off x="18304299" y="5576934"/>
                <a:ext cx="1167585" cy="276589"/>
              </a:xfrm>
              <a:prstGeom prst="rect">
                <a:avLst/>
              </a:prstGeom>
              <a:solidFill>
                <a:srgbClr val="0045B5">
                  <a:alpha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700" b="1" kern="1200">
                    <a:solidFill>
                      <a:schemeClr val="bg1"/>
                    </a:solidFill>
                    <a:latin typeface="Ipiranga Textos" panose="020B0503020203020204" pitchFamily="34" charset="0"/>
                    <a:ea typeface="+mn-ea"/>
                    <a:cs typeface="+mn-cs"/>
                  </a:rPr>
                  <a:t>Sala de atendimento motoristas</a:t>
                </a:r>
                <a:endParaRPr kumimoji="0" lang="pt-BR" sz="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piranga Textos" panose="020B0503020203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Retângulo: Cantos Arredondados 97">
              <a:extLst>
                <a:ext uri="{FF2B5EF4-FFF2-40B4-BE49-F238E27FC236}">
                  <a16:creationId xmlns:a16="http://schemas.microsoft.com/office/drawing/2014/main" id="{8EDA97A4-0041-F392-205A-C12811B620A1}"/>
                </a:ext>
              </a:extLst>
            </p:cNvPr>
            <p:cNvSpPr/>
            <p:nvPr/>
          </p:nvSpPr>
          <p:spPr>
            <a:xfrm flipH="1">
              <a:off x="9446805" y="4725709"/>
              <a:ext cx="988887" cy="220565"/>
            </a:xfrm>
            <a:prstGeom prst="rect">
              <a:avLst/>
            </a:prstGeom>
            <a:solidFill>
              <a:srgbClr val="0045B5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700" b="1" kern="1200">
                  <a:solidFill>
                    <a:schemeClr val="bg1"/>
                  </a:solidFill>
                  <a:latin typeface="Ipiranga Textos" panose="020B0503020203020204" pitchFamily="34" charset="0"/>
                  <a:ea typeface="+mn-ea"/>
                  <a:cs typeface="+mn-cs"/>
                </a:rPr>
                <a:t>SFCI</a:t>
              </a:r>
              <a:endParaRPr kumimoji="0" lang="pt-BR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piranga Textos" panose="020B0503020203020204" pitchFamily="34" charset="0"/>
                <a:ea typeface="+mn-ea"/>
                <a:cs typeface="+mn-cs"/>
              </a:endParaRPr>
            </a:p>
          </p:txBody>
        </p:sp>
        <p:pic>
          <p:nvPicPr>
            <p:cNvPr id="14" name="Gráfico 13" descr="Marcador com preenchimento sólido">
              <a:extLst>
                <a:ext uri="{FF2B5EF4-FFF2-40B4-BE49-F238E27FC236}">
                  <a16:creationId xmlns:a16="http://schemas.microsoft.com/office/drawing/2014/main" id="{BF9DA881-6246-E12A-5E52-4D1B4F2AB3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68680" y="4392663"/>
              <a:ext cx="345137" cy="333999"/>
            </a:xfrm>
            <a:prstGeom prst="rect">
              <a:avLst/>
            </a:prstGeom>
          </p:spPr>
        </p:pic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17596C5-5E2E-7BCD-F5A3-9D541C6D700B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Base de Duque de Caxias</a:t>
            </a: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EA0B55F6-E186-5EEE-42B7-72B9F7D20C56}"/>
              </a:ext>
            </a:extLst>
          </p:cNvPr>
          <p:cNvGrpSpPr/>
          <p:nvPr/>
        </p:nvGrpSpPr>
        <p:grpSpPr>
          <a:xfrm>
            <a:off x="8538381" y="5978949"/>
            <a:ext cx="1098119" cy="288000"/>
            <a:chOff x="7474671" y="5914918"/>
            <a:chExt cx="1098119" cy="28800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ACA55C9E-8BB9-19C3-F366-5973B45D4399}"/>
                </a:ext>
              </a:extLst>
            </p:cNvPr>
            <p:cNvSpPr/>
            <p:nvPr/>
          </p:nvSpPr>
          <p:spPr>
            <a:xfrm>
              <a:off x="7646755" y="5966805"/>
              <a:ext cx="926035" cy="216614"/>
            </a:xfrm>
            <a:prstGeom prst="roundRect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b="1">
                  <a:latin typeface="Ipiranga Titulos" panose="020B0503020203020204" pitchFamily="34" charset="0"/>
                </a:rPr>
                <a:t>Atendimento</a:t>
              </a:r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38314B4B-73C2-73B1-1879-D6C75C06CC52}"/>
                </a:ext>
              </a:extLst>
            </p:cNvPr>
            <p:cNvSpPr/>
            <p:nvPr/>
          </p:nvSpPr>
          <p:spPr>
            <a:xfrm>
              <a:off x="7474671" y="5914918"/>
              <a:ext cx="288000" cy="288000"/>
            </a:xfrm>
            <a:prstGeom prst="ellipse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latin typeface="Ipiranga Titulos" panose="020B0503020203020204" pitchFamily="34" charset="0"/>
                </a:rPr>
                <a:t>1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48F60306-9B0A-C3EA-BB2B-B7C010A9853D}"/>
              </a:ext>
            </a:extLst>
          </p:cNvPr>
          <p:cNvGrpSpPr/>
          <p:nvPr/>
        </p:nvGrpSpPr>
        <p:grpSpPr>
          <a:xfrm>
            <a:off x="4659446" y="5309237"/>
            <a:ext cx="817850" cy="288000"/>
            <a:chOff x="7474671" y="5914918"/>
            <a:chExt cx="817850" cy="288000"/>
          </a:xfrm>
        </p:grpSpPr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701D5D7C-3D5A-0E9D-AC5E-55503E32CBEB}"/>
                </a:ext>
              </a:extLst>
            </p:cNvPr>
            <p:cNvSpPr/>
            <p:nvPr/>
          </p:nvSpPr>
          <p:spPr>
            <a:xfrm>
              <a:off x="7646756" y="5966805"/>
              <a:ext cx="645765" cy="216614"/>
            </a:xfrm>
            <a:prstGeom prst="roundRect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b="1">
                  <a:latin typeface="Ipiranga Titulos" panose="020B0503020203020204" pitchFamily="34" charset="0"/>
                </a:rPr>
                <a:t>Entrada</a:t>
              </a: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A89D95BF-06CF-41D4-9A9E-99A2C062280A}"/>
                </a:ext>
              </a:extLst>
            </p:cNvPr>
            <p:cNvSpPr/>
            <p:nvPr/>
          </p:nvSpPr>
          <p:spPr>
            <a:xfrm>
              <a:off x="7474671" y="5914918"/>
              <a:ext cx="288000" cy="288000"/>
            </a:xfrm>
            <a:prstGeom prst="ellipse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latin typeface="Ipiranga Titulos" panose="020B0503020203020204" pitchFamily="34" charset="0"/>
                </a:rPr>
                <a:t>2</a:t>
              </a: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0BC66FC2-977D-60B5-A9DF-D2C865FC3B60}"/>
              </a:ext>
            </a:extLst>
          </p:cNvPr>
          <p:cNvGrpSpPr/>
          <p:nvPr/>
        </p:nvGrpSpPr>
        <p:grpSpPr>
          <a:xfrm>
            <a:off x="6575069" y="3861925"/>
            <a:ext cx="935440" cy="288000"/>
            <a:chOff x="7474671" y="5914918"/>
            <a:chExt cx="935440" cy="288000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1E9F4366-4BB4-9E44-6DE6-020B9D7F6B85}"/>
                </a:ext>
              </a:extLst>
            </p:cNvPr>
            <p:cNvSpPr/>
            <p:nvPr/>
          </p:nvSpPr>
          <p:spPr>
            <a:xfrm>
              <a:off x="7646756" y="5966805"/>
              <a:ext cx="763355" cy="216614"/>
            </a:xfrm>
            <a:prstGeom prst="roundRect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b="1">
                  <a:latin typeface="Ipiranga Titulos" panose="020B0503020203020204" pitchFamily="34" charset="0"/>
                </a:rPr>
                <a:t>Fila dentro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9B371A10-8852-94FA-5C48-CE7B3B194C54}"/>
                </a:ext>
              </a:extLst>
            </p:cNvPr>
            <p:cNvSpPr/>
            <p:nvPr/>
          </p:nvSpPr>
          <p:spPr>
            <a:xfrm>
              <a:off x="7474671" y="5914918"/>
              <a:ext cx="288000" cy="288000"/>
            </a:xfrm>
            <a:prstGeom prst="ellipse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latin typeface="Ipiranga Titulos" panose="020B0503020203020204" pitchFamily="34" charset="0"/>
                </a:rPr>
                <a:t>3</a:t>
              </a: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959B3A52-12D9-BA72-76E1-8B5E50ECBC28}"/>
              </a:ext>
            </a:extLst>
          </p:cNvPr>
          <p:cNvGrpSpPr/>
          <p:nvPr/>
        </p:nvGrpSpPr>
        <p:grpSpPr>
          <a:xfrm>
            <a:off x="4280785" y="3876295"/>
            <a:ext cx="1135677" cy="288000"/>
            <a:chOff x="7474671" y="5914918"/>
            <a:chExt cx="1009627" cy="288000"/>
          </a:xfrm>
        </p:grpSpPr>
        <p:sp>
          <p:nvSpPr>
            <p:cNvPr id="47" name="Retângulo: Cantos Arredondados 46">
              <a:extLst>
                <a:ext uri="{FF2B5EF4-FFF2-40B4-BE49-F238E27FC236}">
                  <a16:creationId xmlns:a16="http://schemas.microsoft.com/office/drawing/2014/main" id="{6632E36A-B752-792E-3E28-C3F549AE2BFA}"/>
                </a:ext>
              </a:extLst>
            </p:cNvPr>
            <p:cNvSpPr/>
            <p:nvPr/>
          </p:nvSpPr>
          <p:spPr>
            <a:xfrm>
              <a:off x="7646756" y="5966805"/>
              <a:ext cx="837542" cy="216614"/>
            </a:xfrm>
            <a:prstGeom prst="roundRect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b="1">
                  <a:latin typeface="Ipiranga Titulos" panose="020B0503020203020204" pitchFamily="34" charset="0"/>
                </a:rPr>
                <a:t>Carregamento</a:t>
              </a: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9D78C677-EEE8-FFAE-73C3-957301C116F3}"/>
                </a:ext>
              </a:extLst>
            </p:cNvPr>
            <p:cNvSpPr/>
            <p:nvPr/>
          </p:nvSpPr>
          <p:spPr>
            <a:xfrm>
              <a:off x="7474671" y="5914918"/>
              <a:ext cx="256035" cy="288000"/>
            </a:xfrm>
            <a:prstGeom prst="ellipse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latin typeface="Ipiranga Titulos" panose="020B0503020203020204" pitchFamily="34" charset="0"/>
                </a:rPr>
                <a:t>4</a:t>
              </a:r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575D549E-E56B-EB45-41E6-ED7443D2DEFF}"/>
              </a:ext>
            </a:extLst>
          </p:cNvPr>
          <p:cNvGrpSpPr/>
          <p:nvPr/>
        </p:nvGrpSpPr>
        <p:grpSpPr>
          <a:xfrm>
            <a:off x="4016608" y="4970179"/>
            <a:ext cx="703032" cy="288000"/>
            <a:chOff x="7474671" y="5914918"/>
            <a:chExt cx="703032" cy="288000"/>
          </a:xfrm>
        </p:grpSpPr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5AD9EA41-0F56-6055-3C21-99C479647EA8}"/>
                </a:ext>
              </a:extLst>
            </p:cNvPr>
            <p:cNvSpPr/>
            <p:nvPr/>
          </p:nvSpPr>
          <p:spPr>
            <a:xfrm>
              <a:off x="7646757" y="5966805"/>
              <a:ext cx="530946" cy="216614"/>
            </a:xfrm>
            <a:prstGeom prst="roundRect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800" b="1">
                  <a:latin typeface="Ipiranga Titulos" panose="020B0503020203020204" pitchFamily="34" charset="0"/>
                </a:rPr>
                <a:t>Saída</a:t>
              </a:r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F7693C8D-D922-F518-4E9E-AA6868BEAD6F}"/>
                </a:ext>
              </a:extLst>
            </p:cNvPr>
            <p:cNvSpPr/>
            <p:nvPr/>
          </p:nvSpPr>
          <p:spPr>
            <a:xfrm>
              <a:off x="7474671" y="5914918"/>
              <a:ext cx="288000" cy="288000"/>
            </a:xfrm>
            <a:prstGeom prst="ellipse">
              <a:avLst/>
            </a:prstGeom>
            <a:solidFill>
              <a:srgbClr val="FE6900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>
                  <a:latin typeface="Ipiranga Titulos" panose="020B0503020203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1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2551E-2CAD-D82A-A090-5CEF0D954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DB592DF-942D-FBDC-B9DC-6E0AE79F4C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421" imgH="420" progId="TCLayout.ActiveDocument.1">
                  <p:embed/>
                </p:oleObj>
              </mc:Choice>
              <mc:Fallback>
                <p:oleObj name="Slide do think-cell" r:id="rId4" imgW="421" imgH="42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B592DF-942D-FBDC-B9DC-6E0AE79F4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Retângulo 162">
            <a:extLst>
              <a:ext uri="{FF2B5EF4-FFF2-40B4-BE49-F238E27FC236}">
                <a16:creationId xmlns:a16="http://schemas.microsoft.com/office/drawing/2014/main" id="{AB215530-E564-8CB6-5EC0-89281F3E6F66}"/>
              </a:ext>
            </a:extLst>
          </p:cNvPr>
          <p:cNvSpPr/>
          <p:nvPr/>
        </p:nvSpPr>
        <p:spPr>
          <a:xfrm>
            <a:off x="-768135" y="0"/>
            <a:ext cx="553912" cy="609600"/>
          </a:xfrm>
          <a:prstGeom prst="rect">
            <a:avLst/>
          </a:prstGeom>
          <a:solidFill>
            <a:srgbClr val="FFD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4" name="Retângulo 163">
            <a:extLst>
              <a:ext uri="{FF2B5EF4-FFF2-40B4-BE49-F238E27FC236}">
                <a16:creationId xmlns:a16="http://schemas.microsoft.com/office/drawing/2014/main" id="{CB57FD23-5500-9B4B-A92D-5C445992AE6A}"/>
              </a:ext>
            </a:extLst>
          </p:cNvPr>
          <p:cNvSpPr/>
          <p:nvPr/>
        </p:nvSpPr>
        <p:spPr>
          <a:xfrm>
            <a:off x="-768135" y="1524000"/>
            <a:ext cx="553912" cy="6096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9DB004C1-36F3-E8CB-B20C-8765AC772DE3}"/>
              </a:ext>
            </a:extLst>
          </p:cNvPr>
          <p:cNvSpPr/>
          <p:nvPr/>
        </p:nvSpPr>
        <p:spPr>
          <a:xfrm>
            <a:off x="-768135" y="762000"/>
            <a:ext cx="553912" cy="609600"/>
          </a:xfrm>
          <a:prstGeom prst="rect">
            <a:avLst/>
          </a:prstGeom>
          <a:solidFill>
            <a:srgbClr val="FF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7E0D1146-5E0E-762C-A01D-6450EB1674DC}"/>
              </a:ext>
            </a:extLst>
          </p:cNvPr>
          <p:cNvSpPr/>
          <p:nvPr/>
        </p:nvSpPr>
        <p:spPr>
          <a:xfrm>
            <a:off x="-768135" y="2286000"/>
            <a:ext cx="553912" cy="609600"/>
          </a:xfrm>
          <a:prstGeom prst="rect">
            <a:avLst/>
          </a:prstGeom>
          <a:solidFill>
            <a:srgbClr val="0045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58270217-CA20-910B-E6B0-46334F8731BD}"/>
              </a:ext>
            </a:extLst>
          </p:cNvPr>
          <p:cNvSpPr/>
          <p:nvPr/>
        </p:nvSpPr>
        <p:spPr>
          <a:xfrm>
            <a:off x="-768135" y="3048000"/>
            <a:ext cx="553912" cy="609600"/>
          </a:xfrm>
          <a:prstGeom prst="rect">
            <a:avLst/>
          </a:prstGeom>
          <a:solidFill>
            <a:srgbClr val="006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168" name="Retângulo 167">
            <a:extLst>
              <a:ext uri="{FF2B5EF4-FFF2-40B4-BE49-F238E27FC236}">
                <a16:creationId xmlns:a16="http://schemas.microsoft.com/office/drawing/2014/main" id="{5618A62B-5878-DBE5-D574-A17F042DA86B}"/>
              </a:ext>
            </a:extLst>
          </p:cNvPr>
          <p:cNvSpPr/>
          <p:nvPr/>
        </p:nvSpPr>
        <p:spPr>
          <a:xfrm>
            <a:off x="-768135" y="3810000"/>
            <a:ext cx="553912" cy="609600"/>
          </a:xfrm>
          <a:prstGeom prst="rect">
            <a:avLst/>
          </a:prstGeom>
          <a:solidFill>
            <a:srgbClr val="00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piranga Textos"/>
              <a:ea typeface="+mn-ea"/>
              <a:cs typeface="+mn-cs"/>
            </a:endParaRPr>
          </a:p>
        </p:txBody>
      </p:sp>
      <p:sp>
        <p:nvSpPr>
          <p:cNvPr id="3" name="Espaço Reservado para Texto 4">
            <a:extLst>
              <a:ext uri="{FF2B5EF4-FFF2-40B4-BE49-F238E27FC236}">
                <a16:creationId xmlns:a16="http://schemas.microsoft.com/office/drawing/2014/main" id="{B489E1DC-6670-AD98-E49E-C9BDB014BF79}"/>
              </a:ext>
            </a:extLst>
          </p:cNvPr>
          <p:cNvSpPr txBox="1">
            <a:spLocks/>
          </p:cNvSpPr>
          <p:nvPr/>
        </p:nvSpPr>
        <p:spPr>
          <a:xfrm>
            <a:off x="773083" y="144225"/>
            <a:ext cx="7972083" cy="511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Ipiranga Titulos" panose="020B05030202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u="none" kern="1200">
                <a:solidFill>
                  <a:schemeClr val="tx1"/>
                </a:solidFill>
                <a:latin typeface="Ipiranga Titulos Medium" panose="020B06030202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itulos Light" panose="020B04030202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Ipiranga Textos Thin" panose="020B03030202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8364C3FB-9CBD-BCDB-19CA-F391FAD84520}"/>
              </a:ext>
            </a:extLst>
          </p:cNvPr>
          <p:cNvGrpSpPr/>
          <p:nvPr/>
        </p:nvGrpSpPr>
        <p:grpSpPr>
          <a:xfrm>
            <a:off x="0" y="0"/>
            <a:ext cx="12192001" cy="1037975"/>
            <a:chOff x="499863" y="-2760905"/>
            <a:chExt cx="12192001" cy="131781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41A5E3E5-D4C0-9F9C-65BC-5607DB45578B}"/>
                </a:ext>
              </a:extLst>
            </p:cNvPr>
            <p:cNvSpPr/>
            <p:nvPr/>
          </p:nvSpPr>
          <p:spPr>
            <a:xfrm>
              <a:off x="499863" y="-2760905"/>
              <a:ext cx="12192000" cy="1317813"/>
            </a:xfrm>
            <a:prstGeom prst="rect">
              <a:avLst/>
            </a:prstGeom>
            <a:solidFill>
              <a:srgbClr val="FFD3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14F1279-8FFC-0DA5-A860-0D357A8EB21A}"/>
                </a:ext>
              </a:extLst>
            </p:cNvPr>
            <p:cNvSpPr/>
            <p:nvPr/>
          </p:nvSpPr>
          <p:spPr>
            <a:xfrm>
              <a:off x="7638851" y="-2760904"/>
              <a:ext cx="5053013" cy="1317812"/>
            </a:xfrm>
            <a:custGeom>
              <a:avLst/>
              <a:gdLst>
                <a:gd name="connsiteX0" fmla="*/ 738075 w 5053013"/>
                <a:gd name="connsiteY0" fmla="*/ 0 h 1317812"/>
                <a:gd name="connsiteX1" fmla="*/ 5053013 w 5053013"/>
                <a:gd name="connsiteY1" fmla="*/ 0 h 1317812"/>
                <a:gd name="connsiteX2" fmla="*/ 5053013 w 5053013"/>
                <a:gd name="connsiteY2" fmla="*/ 1317812 h 1317812"/>
                <a:gd name="connsiteX3" fmla="*/ 131632 w 5053013"/>
                <a:gd name="connsiteY3" fmla="*/ 1317812 h 1317812"/>
                <a:gd name="connsiteX4" fmla="*/ 31204 w 5053013"/>
                <a:gd name="connsiteY4" fmla="*/ 972365 h 1317812"/>
                <a:gd name="connsiteX5" fmla="*/ 738075 w 505301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53013" h="1317812">
                  <a:moveTo>
                    <a:pt x="738075" y="0"/>
                  </a:moveTo>
                  <a:lnTo>
                    <a:pt x="5053013" y="0"/>
                  </a:lnTo>
                  <a:lnTo>
                    <a:pt x="5053013" y="1317812"/>
                  </a:lnTo>
                  <a:lnTo>
                    <a:pt x="131632" y="1317812"/>
                  </a:lnTo>
                  <a:lnTo>
                    <a:pt x="31204" y="972365"/>
                  </a:lnTo>
                  <a:cubicBezTo>
                    <a:pt x="-109755" y="487403"/>
                    <a:pt x="244538" y="0"/>
                    <a:pt x="738075" y="0"/>
                  </a:cubicBezTo>
                  <a:close/>
                </a:path>
              </a:pathLst>
            </a:custGeom>
            <a:solidFill>
              <a:srgbClr val="FFB400"/>
            </a:solidFill>
            <a:ln w="295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8396C16C-EA32-01EB-07BF-1ABAAED7B671}"/>
                </a:ext>
              </a:extLst>
            </p:cNvPr>
            <p:cNvSpPr/>
            <p:nvPr/>
          </p:nvSpPr>
          <p:spPr>
            <a:xfrm>
              <a:off x="8172791" y="-2760904"/>
              <a:ext cx="4519073" cy="1317812"/>
            </a:xfrm>
            <a:custGeom>
              <a:avLst/>
              <a:gdLst>
                <a:gd name="connsiteX0" fmla="*/ 704628 w 4519073"/>
                <a:gd name="connsiteY0" fmla="*/ 0 h 1317812"/>
                <a:gd name="connsiteX1" fmla="*/ 4519073 w 4519073"/>
                <a:gd name="connsiteY1" fmla="*/ 0 h 1317812"/>
                <a:gd name="connsiteX2" fmla="*/ 4519073 w 4519073"/>
                <a:gd name="connsiteY2" fmla="*/ 1317812 h 1317812"/>
                <a:gd name="connsiteX3" fmla="*/ 143032 w 4519073"/>
                <a:gd name="connsiteY3" fmla="*/ 1317812 h 1317812"/>
                <a:gd name="connsiteX4" fmla="*/ 29793 w 4519073"/>
                <a:gd name="connsiteY4" fmla="*/ 928287 h 1317812"/>
                <a:gd name="connsiteX5" fmla="*/ 704628 w 4519073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19073" h="1317812">
                  <a:moveTo>
                    <a:pt x="704628" y="0"/>
                  </a:moveTo>
                  <a:lnTo>
                    <a:pt x="4519073" y="0"/>
                  </a:lnTo>
                  <a:lnTo>
                    <a:pt x="4519073" y="1317812"/>
                  </a:lnTo>
                  <a:lnTo>
                    <a:pt x="143032" y="1317812"/>
                  </a:lnTo>
                  <a:lnTo>
                    <a:pt x="29793" y="928287"/>
                  </a:lnTo>
                  <a:cubicBezTo>
                    <a:pt x="-104780" y="465286"/>
                    <a:pt x="233416" y="0"/>
                    <a:pt x="704628" y="0"/>
                  </a:cubicBezTo>
                  <a:close/>
                </a:path>
              </a:pathLst>
            </a:custGeom>
            <a:solidFill>
              <a:srgbClr val="FF6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C87A75F7-CCDF-004A-4E30-E580EA33F8A4}"/>
                </a:ext>
              </a:extLst>
            </p:cNvPr>
            <p:cNvSpPr/>
            <p:nvPr/>
          </p:nvSpPr>
          <p:spPr>
            <a:xfrm>
              <a:off x="8889489" y="-2760904"/>
              <a:ext cx="3802374" cy="1317812"/>
            </a:xfrm>
            <a:custGeom>
              <a:avLst/>
              <a:gdLst>
                <a:gd name="connsiteX0" fmla="*/ 549221 w 3802374"/>
                <a:gd name="connsiteY0" fmla="*/ 0 h 1317812"/>
                <a:gd name="connsiteX1" fmla="*/ 3802374 w 3802374"/>
                <a:gd name="connsiteY1" fmla="*/ 0 h 1317812"/>
                <a:gd name="connsiteX2" fmla="*/ 3802374 w 3802374"/>
                <a:gd name="connsiteY2" fmla="*/ 1317812 h 1317812"/>
                <a:gd name="connsiteX3" fmla="*/ 195989 w 3802374"/>
                <a:gd name="connsiteY3" fmla="*/ 1317812 h 1317812"/>
                <a:gd name="connsiteX4" fmla="*/ 23234 w 3802374"/>
                <a:gd name="connsiteY4" fmla="*/ 723524 h 1317812"/>
                <a:gd name="connsiteX5" fmla="*/ 549221 w 3802374"/>
                <a:gd name="connsiteY5" fmla="*/ 0 h 131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02374" h="1317812">
                  <a:moveTo>
                    <a:pt x="549221" y="0"/>
                  </a:moveTo>
                  <a:lnTo>
                    <a:pt x="3802374" y="0"/>
                  </a:lnTo>
                  <a:lnTo>
                    <a:pt x="3802374" y="1317812"/>
                  </a:lnTo>
                  <a:lnTo>
                    <a:pt x="195989" y="1317812"/>
                  </a:lnTo>
                  <a:lnTo>
                    <a:pt x="23234" y="723524"/>
                  </a:lnTo>
                  <a:cubicBezTo>
                    <a:pt x="-81693" y="362645"/>
                    <a:pt x="181949" y="0"/>
                    <a:pt x="549221" y="0"/>
                  </a:cubicBezTo>
                  <a:close/>
                </a:path>
              </a:pathLst>
            </a:custGeom>
            <a:solidFill>
              <a:srgbClr val="004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11545181-648D-2FC6-239F-2388B7104965}"/>
              </a:ext>
            </a:extLst>
          </p:cNvPr>
          <p:cNvSpPr/>
          <p:nvPr/>
        </p:nvSpPr>
        <p:spPr>
          <a:xfrm>
            <a:off x="11376887" y="332656"/>
            <a:ext cx="486464" cy="442605"/>
          </a:xfrm>
          <a:custGeom>
            <a:avLst/>
            <a:gdLst>
              <a:gd name="connsiteX0" fmla="*/ 407114 w 486464"/>
              <a:gd name="connsiteY0" fmla="*/ 77779 h 442605"/>
              <a:gd name="connsiteX1" fmla="*/ 305864 w 486464"/>
              <a:gd name="connsiteY1" fmla="*/ 175375 h 442605"/>
              <a:gd name="connsiteX2" fmla="*/ 293329 w 486464"/>
              <a:gd name="connsiteY2" fmla="*/ 181628 h 442605"/>
              <a:gd name="connsiteX3" fmla="*/ 280794 w 486464"/>
              <a:gd name="connsiteY3" fmla="*/ 170664 h 442605"/>
              <a:gd name="connsiteX4" fmla="*/ 252612 w 486464"/>
              <a:gd name="connsiteY4" fmla="*/ 74639 h 442605"/>
              <a:gd name="connsiteX5" fmla="*/ 251555 w 486464"/>
              <a:gd name="connsiteY5" fmla="*/ 68385 h 442605"/>
              <a:gd name="connsiteX6" fmla="*/ 264604 w 486464"/>
              <a:gd name="connsiteY6" fmla="*/ 55850 h 442605"/>
              <a:gd name="connsiteX7" fmla="*/ 402403 w 486464"/>
              <a:gd name="connsiteY7" fmla="*/ 55850 h 442605"/>
              <a:gd name="connsiteX8" fmla="*/ 413368 w 486464"/>
              <a:gd name="connsiteY8" fmla="*/ 66301 h 442605"/>
              <a:gd name="connsiteX9" fmla="*/ 407114 w 486464"/>
              <a:gd name="connsiteY9" fmla="*/ 77779 h 442605"/>
              <a:gd name="connsiteX10" fmla="*/ 466106 w 486464"/>
              <a:gd name="connsiteY10" fmla="*/ 5225 h 442605"/>
              <a:gd name="connsiteX11" fmla="*/ 298040 w 486464"/>
              <a:gd name="connsiteY11" fmla="*/ 0 h 442605"/>
              <a:gd name="connsiteX12" fmla="*/ 61590 w 486464"/>
              <a:gd name="connsiteY12" fmla="*/ 62104 h 442605"/>
              <a:gd name="connsiteX13" fmla="*/ 0 w 486464"/>
              <a:gd name="connsiteY13" fmla="*/ 347609 h 442605"/>
              <a:gd name="connsiteX14" fmla="*/ 0 w 486464"/>
              <a:gd name="connsiteY14" fmla="*/ 423304 h 442605"/>
              <a:gd name="connsiteX15" fmla="*/ 18788 w 486464"/>
              <a:gd name="connsiteY15" fmla="*/ 442606 h 442605"/>
              <a:gd name="connsiteX16" fmla="*/ 42288 w 486464"/>
              <a:gd name="connsiteY16" fmla="*/ 430071 h 442605"/>
              <a:gd name="connsiteX17" fmla="*/ 262548 w 486464"/>
              <a:gd name="connsiteY17" fmla="*/ 217120 h 442605"/>
              <a:gd name="connsiteX18" fmla="*/ 274541 w 486464"/>
              <a:gd name="connsiteY18" fmla="*/ 211381 h 442605"/>
              <a:gd name="connsiteX19" fmla="*/ 288104 w 486464"/>
              <a:gd name="connsiteY19" fmla="*/ 225457 h 442605"/>
              <a:gd name="connsiteX20" fmla="*/ 288104 w 486464"/>
              <a:gd name="connsiteY20" fmla="*/ 426930 h 442605"/>
              <a:gd name="connsiteX21" fmla="*/ 302723 w 486464"/>
              <a:gd name="connsiteY21" fmla="*/ 442577 h 442605"/>
              <a:gd name="connsiteX22" fmla="*/ 309519 w 486464"/>
              <a:gd name="connsiteY22" fmla="*/ 442577 h 442605"/>
              <a:gd name="connsiteX23" fmla="*/ 431128 w 486464"/>
              <a:gd name="connsiteY23" fmla="*/ 385699 h 442605"/>
              <a:gd name="connsiteX24" fmla="*/ 486464 w 486464"/>
              <a:gd name="connsiteY24" fmla="*/ 155016 h 442605"/>
              <a:gd name="connsiteX25" fmla="*/ 486464 w 486464"/>
              <a:gd name="connsiteY25" fmla="*/ 26098 h 442605"/>
              <a:gd name="connsiteX26" fmla="*/ 466106 w 486464"/>
              <a:gd name="connsiteY26" fmla="*/ 5225 h 44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6464" h="442605">
                <a:moveTo>
                  <a:pt x="407114" y="77779"/>
                </a:moveTo>
                <a:lnTo>
                  <a:pt x="305864" y="175375"/>
                </a:lnTo>
                <a:cubicBezTo>
                  <a:pt x="301181" y="180086"/>
                  <a:pt x="296984" y="181628"/>
                  <a:pt x="293329" y="181628"/>
                </a:cubicBezTo>
                <a:cubicBezTo>
                  <a:pt x="287076" y="181628"/>
                  <a:pt x="282878" y="177459"/>
                  <a:pt x="280794" y="170664"/>
                </a:cubicBezTo>
                <a:lnTo>
                  <a:pt x="252612" y="74639"/>
                </a:lnTo>
                <a:cubicBezTo>
                  <a:pt x="252098" y="72554"/>
                  <a:pt x="251555" y="70470"/>
                  <a:pt x="251555" y="68385"/>
                </a:cubicBezTo>
                <a:cubicBezTo>
                  <a:pt x="251555" y="61076"/>
                  <a:pt x="256238" y="55850"/>
                  <a:pt x="264604" y="55850"/>
                </a:cubicBezTo>
                <a:lnTo>
                  <a:pt x="402403" y="55850"/>
                </a:lnTo>
                <a:cubicBezTo>
                  <a:pt x="408142" y="55850"/>
                  <a:pt x="413368" y="60019"/>
                  <a:pt x="413368" y="66301"/>
                </a:cubicBezTo>
                <a:cubicBezTo>
                  <a:pt x="413368" y="69442"/>
                  <a:pt x="411283" y="73611"/>
                  <a:pt x="407114" y="77779"/>
                </a:cubicBezTo>
                <a:moveTo>
                  <a:pt x="466106" y="5225"/>
                </a:moveTo>
                <a:cubicBezTo>
                  <a:pt x="453057" y="3655"/>
                  <a:pt x="348152" y="0"/>
                  <a:pt x="298040" y="0"/>
                </a:cubicBezTo>
                <a:cubicBezTo>
                  <a:pt x="196247" y="0"/>
                  <a:pt x="120581" y="514"/>
                  <a:pt x="61590" y="62104"/>
                </a:cubicBezTo>
                <a:cubicBezTo>
                  <a:pt x="0" y="126320"/>
                  <a:pt x="0" y="210867"/>
                  <a:pt x="0" y="347609"/>
                </a:cubicBezTo>
                <a:lnTo>
                  <a:pt x="0" y="423304"/>
                </a:lnTo>
                <a:cubicBezTo>
                  <a:pt x="0" y="434782"/>
                  <a:pt x="6253" y="442606"/>
                  <a:pt x="18788" y="442606"/>
                </a:cubicBezTo>
                <a:cubicBezTo>
                  <a:pt x="26098" y="442606"/>
                  <a:pt x="31837" y="440521"/>
                  <a:pt x="42288" y="430071"/>
                </a:cubicBezTo>
                <a:lnTo>
                  <a:pt x="262548" y="217120"/>
                </a:lnTo>
                <a:cubicBezTo>
                  <a:pt x="266203" y="213465"/>
                  <a:pt x="270915" y="211381"/>
                  <a:pt x="274541" y="211381"/>
                </a:cubicBezTo>
                <a:cubicBezTo>
                  <a:pt x="281851" y="211381"/>
                  <a:pt x="288104" y="217120"/>
                  <a:pt x="288104" y="225457"/>
                </a:cubicBezTo>
                <a:lnTo>
                  <a:pt x="288104" y="426930"/>
                </a:lnTo>
                <a:cubicBezTo>
                  <a:pt x="288104" y="436324"/>
                  <a:pt x="293843" y="442577"/>
                  <a:pt x="302723" y="442577"/>
                </a:cubicBezTo>
                <a:lnTo>
                  <a:pt x="309519" y="442577"/>
                </a:lnTo>
                <a:cubicBezTo>
                  <a:pt x="336131" y="442577"/>
                  <a:pt x="387812" y="431613"/>
                  <a:pt x="431128" y="385699"/>
                </a:cubicBezTo>
                <a:cubicBezTo>
                  <a:pt x="483837" y="330362"/>
                  <a:pt x="486464" y="269829"/>
                  <a:pt x="486464" y="155016"/>
                </a:cubicBezTo>
                <a:lnTo>
                  <a:pt x="486464" y="26098"/>
                </a:lnTo>
                <a:cubicBezTo>
                  <a:pt x="486464" y="14619"/>
                  <a:pt x="478641" y="6796"/>
                  <a:pt x="466106" y="5225"/>
                </a:cubicBezTo>
              </a:path>
            </a:pathLst>
          </a:custGeom>
          <a:solidFill>
            <a:srgbClr val="0045B5"/>
          </a:solidFill>
          <a:ln w="285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12.png" descr="12.png">
            <a:extLst>
              <a:ext uri="{FF2B5EF4-FFF2-40B4-BE49-F238E27FC236}">
                <a16:creationId xmlns:a16="http://schemas.microsoft.com/office/drawing/2014/main" id="{6EC86376-C49B-612C-1108-EB0A845B0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63255">
            <a:off x="56496" y="209641"/>
            <a:ext cx="1295400" cy="72866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DF133B60-63B6-E69F-A50E-279E13871791}"/>
              </a:ext>
            </a:extLst>
          </p:cNvPr>
          <p:cNvSpPr txBox="1"/>
          <p:nvPr/>
        </p:nvSpPr>
        <p:spPr>
          <a:xfrm>
            <a:off x="1289491" y="29234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0045B5"/>
                </a:solidFill>
                <a:latin typeface="Ipiranga Titulos" panose="020B0503020203020204" pitchFamily="34" charset="0"/>
              </a:rPr>
              <a:t>Controle de Qualidade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3A15F37B-F906-59F7-789C-B3FB1D896C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95" b="91957" l="25622" r="95242">
                        <a14:foregroundMark x1="30454" y1="45308" x2="40117" y2="74665"/>
                        <a14:foregroundMark x1="44070" y1="82306" x2="35652" y2="82842"/>
                        <a14:foregroundMark x1="44876" y1="65013" x2="43045" y2="65013"/>
                        <a14:foregroundMark x1="44363" y1="82842" x2="44876" y2="76139"/>
                        <a14:foregroundMark x1="74744" y1="84182" x2="88141" y2="44370"/>
                        <a14:foregroundMark x1="73719" y1="47319" x2="73719" y2="47319"/>
                        <a14:foregroundMark x1="77086" y1="62601" x2="77086" y2="62601"/>
                        <a14:foregroundMark x1="86530" y1="64611" x2="86530" y2="64611"/>
                        <a14:foregroundMark x1="85798" y1="56434" x2="86823" y2="81903"/>
                        <a14:foregroundMark x1="66911" y1="54021" x2="64275" y2="81367"/>
                        <a14:foregroundMark x1="57467" y1="55898" x2="56955" y2="65952"/>
                        <a14:foregroundMark x1="51977" y1="59249" x2="51391" y2="65013"/>
                        <a14:foregroundMark x1="86823" y1="54021" x2="89458" y2="71314"/>
                        <a14:foregroundMark x1="33602" y1="45845" x2="32796" y2="40483"/>
                      </a14:backgroundRemoval>
                    </a14:imgEffect>
                  </a14:imgLayer>
                </a14:imgProps>
              </a:ext>
            </a:extLst>
          </a:blip>
          <a:srcRect l="27750" t="39118" r="10000" b="11960"/>
          <a:stretch/>
        </p:blipFill>
        <p:spPr>
          <a:xfrm>
            <a:off x="676959" y="4097798"/>
            <a:ext cx="4568379" cy="196072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F618EB6-ED96-FB5C-34F7-DDCD18A538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89323" l="24158" r="72914">
                        <a14:foregroundMark x1="54319" y1="16146" x2="54319" y2="16146"/>
                        <a14:foregroundMark x1="42240" y1="44401" x2="62518" y2="47786"/>
                        <a14:foregroundMark x1="56589" y1="31641" x2="52343" y2="63281"/>
                        <a14:foregroundMark x1="42753" y1="76953" x2="59444" y2="39453"/>
                        <a14:foregroundMark x1="42533" y1="72005" x2="57613" y2="70443"/>
                        <a14:foregroundMark x1="63470" y1="51042" x2="62738" y2="23177"/>
                        <a14:foregroundMark x1="65666" y1="26042" x2="50878" y2="12630"/>
                        <a14:foregroundMark x1="47657" y1="22266" x2="42167" y2="24219"/>
                        <a14:foregroundMark x1="48097" y1="15365" x2="44510" y2="15365"/>
                        <a14:foregroundMark x1="39019" y1="19271" x2="39019" y2="19271"/>
                        <a14:foregroundMark x1="31040" y1="38542" x2="31040" y2="38542"/>
                        <a14:foregroundMark x1="34700" y1="25911" x2="34700" y2="25911"/>
                        <a14:foregroundMark x1="31625" y1="33724" x2="31625" y2="33724"/>
                        <a14:foregroundMark x1="30161" y1="45313" x2="30161" y2="45313"/>
                        <a14:foregroundMark x1="30381" y1="60547" x2="30381" y2="60547"/>
                        <a14:foregroundMark x1="30161" y1="53906" x2="30161" y2="53906"/>
                        <a14:foregroundMark x1="29795" y1="50521" x2="29795" y2="50521"/>
                        <a14:foregroundMark x1="30161" y1="57161" x2="32138" y2="63672"/>
                        <a14:foregroundMark x1="34041" y1="70313" x2="37921" y2="77344"/>
                        <a14:foregroundMark x1="42460" y1="82292" x2="44949" y2="83984"/>
                        <a14:foregroundMark x1="50073" y1="85286" x2="54539" y2="84505"/>
                        <a14:foregroundMark x1="66252" y1="27734" x2="69912" y2="38802"/>
                        <a14:foregroundMark x1="70132" y1="43620" x2="69912" y2="50651"/>
                        <a14:foregroundMark x1="69253" y1="59896" x2="67350" y2="66667"/>
                        <a14:foregroundMark x1="64641" y1="74609" x2="60322" y2="79557"/>
                        <a14:foregroundMark x1="56735" y1="62500" x2="58785" y2="55859"/>
                      </a14:backgroundRemoval>
                    </a14:imgEffect>
                  </a14:imgLayer>
                </a14:imgProps>
              </a:ext>
            </a:extLst>
          </a:blip>
          <a:srcRect l="28624" t="10156" r="28624" b="11979"/>
          <a:stretch/>
        </p:blipFill>
        <p:spPr>
          <a:xfrm>
            <a:off x="10648825" y="5062934"/>
            <a:ext cx="1281725" cy="1312451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610D4EE5-309C-593B-EF20-FB9A0A473430}"/>
              </a:ext>
            </a:extLst>
          </p:cNvPr>
          <p:cNvSpPr txBox="1"/>
          <p:nvPr/>
        </p:nvSpPr>
        <p:spPr>
          <a:xfrm>
            <a:off x="680217" y="1524000"/>
            <a:ext cx="225966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61">
              <a:lnSpc>
                <a:spcPct val="85000"/>
              </a:lnSpc>
              <a:defRPr/>
            </a:pPr>
            <a:r>
              <a:rPr lang="pt-BR" sz="2000" b="1">
                <a:solidFill>
                  <a:schemeClr val="tx1"/>
                </a:solidFill>
                <a:latin typeface="Ipiranga Textos" panose="020B0503020203020204" pitchFamily="34" charset="0"/>
              </a:rPr>
              <a:t>1. Recebimento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51C863A-EBDD-9744-46F9-574CDE6C8D3C}"/>
              </a:ext>
            </a:extLst>
          </p:cNvPr>
          <p:cNvSpPr txBox="1">
            <a:spLocks/>
          </p:cNvSpPr>
          <p:nvPr/>
        </p:nvSpPr>
        <p:spPr>
          <a:xfrm>
            <a:off x="704196" y="1953638"/>
            <a:ext cx="4701201" cy="10002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Avaliação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certificado de análise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do produtor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durante o bombeio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das refinarias (Bases primárias)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de produto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CT, VT e BT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in loco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de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metanol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 em todos os recebimentos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Drenagem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 antes e após os bombeios (Bases primárias)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FDF42E60-9059-5C03-9173-75A0E5CBD76C}"/>
              </a:ext>
            </a:extLst>
          </p:cNvPr>
          <p:cNvSpPr txBox="1"/>
          <p:nvPr/>
        </p:nvSpPr>
        <p:spPr>
          <a:xfrm>
            <a:off x="680217" y="3408176"/>
            <a:ext cx="259847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61">
              <a:lnSpc>
                <a:spcPct val="85000"/>
              </a:lnSpc>
              <a:defRPr/>
            </a:pPr>
            <a:r>
              <a:rPr lang="pt-BR" sz="2000" b="1">
                <a:solidFill>
                  <a:schemeClr val="tx1"/>
                </a:solidFill>
                <a:latin typeface="Ipiranga Textos" panose="020B0503020203020204" pitchFamily="34" charset="0"/>
              </a:rPr>
              <a:t>2. Armazenamento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54043FD-6497-3F85-F84C-17490DE43D32}"/>
              </a:ext>
            </a:extLst>
          </p:cNvPr>
          <p:cNvSpPr txBox="1">
            <a:spLocks/>
          </p:cNvSpPr>
          <p:nvPr/>
        </p:nvSpPr>
        <p:spPr>
          <a:xfrm>
            <a:off x="704196" y="3841409"/>
            <a:ext cx="4596776" cy="20005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tanque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 expedidor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A6C20FD-2194-E4FC-E9EC-56ABBACFC5DD}"/>
              </a:ext>
            </a:extLst>
          </p:cNvPr>
          <p:cNvSpPr txBox="1"/>
          <p:nvPr/>
        </p:nvSpPr>
        <p:spPr>
          <a:xfrm>
            <a:off x="5394905" y="1524000"/>
            <a:ext cx="225966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61">
              <a:lnSpc>
                <a:spcPct val="85000"/>
              </a:lnSpc>
              <a:defRPr/>
            </a:pPr>
            <a:r>
              <a:rPr lang="pt-BR" sz="2000" b="1">
                <a:solidFill>
                  <a:schemeClr val="tx1"/>
                </a:solidFill>
                <a:latin typeface="Ipiranga Textos" panose="020B0503020203020204" pitchFamily="34" charset="0"/>
              </a:rPr>
              <a:t>3. Carregamento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9FBD381-5AA4-A7AF-9461-90A6364340D3}"/>
              </a:ext>
            </a:extLst>
          </p:cNvPr>
          <p:cNvSpPr txBox="1">
            <a:spLocks/>
          </p:cNvSpPr>
          <p:nvPr/>
        </p:nvSpPr>
        <p:spPr>
          <a:xfrm>
            <a:off x="5517737" y="1955566"/>
            <a:ext cx="4839851" cy="120032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Emissão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Boletim de conformidade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– Laboratório credenciado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dos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braços de carregamento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  <a:defRPr/>
            </a:pPr>
            <a:r>
              <a:rPr lang="pt-BR" sz="1300">
                <a:latin typeface="Ipiranga Textos" panose="020B0503020203020204" pitchFamily="34" charset="0"/>
              </a:rPr>
              <a:t>Análise diária do teor de anidro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piranga Textos" panose="020B0503020203020204" pitchFamily="34" charset="0"/>
              </a:rPr>
              <a:t>Análise diária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piranga Textos" panose="020B0503020203020204" pitchFamily="34" charset="0"/>
              </a:rPr>
              <a:t>teor de biodiesel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piranga Textos" panose="020B0503020203020204" pitchFamily="34" charset="0"/>
              </a:rPr>
              <a:t>(espectrômetro)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Coleta de amostra da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RANP 44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para o cliente FOB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D487088B-BB3F-878A-EE4E-995ADC42C1AE}"/>
              </a:ext>
            </a:extLst>
          </p:cNvPr>
          <p:cNvSpPr txBox="1"/>
          <p:nvPr/>
        </p:nvSpPr>
        <p:spPr>
          <a:xfrm>
            <a:off x="5425989" y="3499603"/>
            <a:ext cx="225966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261">
              <a:lnSpc>
                <a:spcPct val="85000"/>
              </a:lnSpc>
              <a:defRPr/>
            </a:pPr>
            <a:r>
              <a:rPr lang="pt-BR" sz="2000" b="1">
                <a:solidFill>
                  <a:schemeClr val="tx1"/>
                </a:solidFill>
                <a:latin typeface="Ipiranga Textos" panose="020B0503020203020204" pitchFamily="34" charset="0"/>
              </a:rPr>
              <a:t>4. Cliente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7748A99-5AE0-B010-FC52-77DC6723835B}"/>
              </a:ext>
            </a:extLst>
          </p:cNvPr>
          <p:cNvSpPr txBox="1">
            <a:spLocks/>
          </p:cNvSpPr>
          <p:nvPr/>
        </p:nvSpPr>
        <p:spPr>
          <a:xfrm>
            <a:off x="5552907" y="3919631"/>
            <a:ext cx="5095918" cy="60016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Análise de produto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CT in loco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RANP 9/2007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Avaliação do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Boletim de Conformidade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da distribuidora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Coleta de amostra da </a:t>
            </a:r>
            <a:r>
              <a:rPr kumimoji="0" lang="pt-BR" sz="13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RANP 44 </a:t>
            </a:r>
            <a:r>
              <a:rPr kumimoji="0" lang="pt-BR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piranga Textos" panose="020B0503020203020204" pitchFamily="34" charset="0"/>
              </a:rPr>
              <a:t>para o cliente CIF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28BF7338-3767-1BED-A652-DC378CAA3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921" y="4113370"/>
            <a:ext cx="837500" cy="5043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03456C8-A5D7-74BA-0664-DB231E680D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7297" y="4107700"/>
            <a:ext cx="837499" cy="464266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10B0D395-AF4B-F7C1-41B6-E8FF35F23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067" y="4132844"/>
            <a:ext cx="1019864" cy="4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141901-da35-4ecd-88fc-22f72cf5e715" xsi:nil="true"/>
    <lcf76f155ced4ddcb4097134ff3c332f xmlns="1abe36f9-05d0-4341-b57c-9b32bca7ac5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C18C5CDE6F494E9F7BD88FE61E08D7" ma:contentTypeVersion="18" ma:contentTypeDescription="Crie um novo documento." ma:contentTypeScope="" ma:versionID="589059d187de6acb1a4d61bd94102db3">
  <xsd:schema xmlns:xsd="http://www.w3.org/2001/XMLSchema" xmlns:xs="http://www.w3.org/2001/XMLSchema" xmlns:p="http://schemas.microsoft.com/office/2006/metadata/properties" xmlns:ns2="1abe36f9-05d0-4341-b57c-9b32bca7ac56" xmlns:ns3="07141901-da35-4ecd-88fc-22f72cf5e715" targetNamespace="http://schemas.microsoft.com/office/2006/metadata/properties" ma:root="true" ma:fieldsID="cf1a1daa95ae6c81f3e99ff33535440a" ns2:_="" ns3:_="">
    <xsd:import namespace="1abe36f9-05d0-4341-b57c-9b32bca7ac56"/>
    <xsd:import namespace="07141901-da35-4ecd-88fc-22f72cf5e7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be36f9-05d0-4341-b57c-9b32bca7a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390771b3-b1a5-4b15-b521-9e37bcc32d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41901-da35-4ecd-88fc-22f72cf5e71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71cb71e-a73b-4ddc-acf7-db8a304c2172}" ma:internalName="TaxCatchAll" ma:showField="CatchAllData" ma:web="07141901-da35-4ecd-88fc-22f72cf5e7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06495-CF43-414B-A29A-89F0108F3E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ECC0A2-BB84-4AFD-BA9D-6DF7916FF9F9}">
  <ds:schemaRefs>
    <ds:schemaRef ds:uri="07141901-da35-4ecd-88fc-22f72cf5e715"/>
    <ds:schemaRef ds:uri="1abe36f9-05d0-4341-b57c-9b32bca7ac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36203F-155C-4BA0-BA35-467B89C345B5}">
  <ds:schemaRefs>
    <ds:schemaRef ds:uri="07141901-da35-4ecd-88fc-22f72cf5e715"/>
    <ds:schemaRef ds:uri="1abe36f9-05d0-4341-b57c-9b32bca7ac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15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Akio Iwakura</dc:creator>
  <cp:revision>2</cp:revision>
  <dcterms:created xsi:type="dcterms:W3CDTF">2023-08-26T16:17:03Z</dcterms:created>
  <dcterms:modified xsi:type="dcterms:W3CDTF">2026-04-15T17:31:40Z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9d7c69-f43b-4fb7-ab7e-2b1cdb212e5b_Enabled">
    <vt:lpwstr>true</vt:lpwstr>
  </property>
  <property fmtid="{D5CDD505-2E9C-101B-9397-08002B2CF9AE}" pid="3" name="MSIP_Label_2e9d7c69-f43b-4fb7-ab7e-2b1cdb212e5b_SetDate">
    <vt:lpwstr>2023-08-26T16:17:08Z</vt:lpwstr>
  </property>
  <property fmtid="{D5CDD505-2E9C-101B-9397-08002B2CF9AE}" pid="4" name="MSIP_Label_2e9d7c69-f43b-4fb7-ab7e-2b1cdb212e5b_Method">
    <vt:lpwstr>Privileged</vt:lpwstr>
  </property>
  <property fmtid="{D5CDD505-2E9C-101B-9397-08002B2CF9AE}" pid="5" name="MSIP_Label_2e9d7c69-f43b-4fb7-ab7e-2b1cdb212e5b_Name">
    <vt:lpwstr>Ipiranga - Interna</vt:lpwstr>
  </property>
  <property fmtid="{D5CDD505-2E9C-101B-9397-08002B2CF9AE}" pid="6" name="MSIP_Label_2e9d7c69-f43b-4fb7-ab7e-2b1cdb212e5b_SiteId">
    <vt:lpwstr>72b5f416-8f41-4c88-a6a0-bb4b91383888</vt:lpwstr>
  </property>
  <property fmtid="{D5CDD505-2E9C-101B-9397-08002B2CF9AE}" pid="7" name="MSIP_Label_2e9d7c69-f43b-4fb7-ab7e-2b1cdb212e5b_ActionId">
    <vt:lpwstr>6a02d8c1-87c1-47c6-b4fe-417de000e1fc</vt:lpwstr>
  </property>
  <property fmtid="{D5CDD505-2E9C-101B-9397-08002B2CF9AE}" pid="8" name="MSIP_Label_2e9d7c69-f43b-4fb7-ab7e-2b1cdb212e5b_ContentBits">
    <vt:lpwstr>2</vt:lpwstr>
  </property>
  <property fmtid="{D5CDD505-2E9C-101B-9397-08002B2CF9AE}" pid="9" name="ClassificationContentMarkingFooterLocations">
    <vt:lpwstr>Tema do Office:8</vt:lpwstr>
  </property>
  <property fmtid="{D5CDD505-2E9C-101B-9397-08002B2CF9AE}" pid="10" name="ClassificationContentMarkingFooterText">
    <vt:lpwstr>Ipiranga - Interna</vt:lpwstr>
  </property>
  <property fmtid="{D5CDD505-2E9C-101B-9397-08002B2CF9AE}" pid="11" name="ContentTypeId">
    <vt:lpwstr>0x010100CCC18C5CDE6F494E9F7BD88FE61E08D7</vt:lpwstr>
  </property>
  <property fmtid="{D5CDD505-2E9C-101B-9397-08002B2CF9AE}" pid="12" name="MediaServiceImageTags">
    <vt:lpwstr/>
  </property>
</Properties>
</file>