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69" r:id="rId2"/>
    <p:sldId id="257" r:id="rId3"/>
    <p:sldId id="258" r:id="rId4"/>
    <p:sldId id="259" r:id="rId5"/>
    <p:sldId id="282" r:id="rId6"/>
    <p:sldId id="283" r:id="rId7"/>
    <p:sldId id="284" r:id="rId8"/>
    <p:sldId id="260" r:id="rId9"/>
    <p:sldId id="275" r:id="rId10"/>
    <p:sldId id="262" r:id="rId11"/>
    <p:sldId id="264" r:id="rId12"/>
    <p:sldId id="281" r:id="rId13"/>
    <p:sldId id="276" r:id="rId14"/>
    <p:sldId id="265" r:id="rId15"/>
    <p:sldId id="274" r:id="rId16"/>
    <p:sldId id="278" r:id="rId17"/>
    <p:sldId id="279" r:id="rId18"/>
    <p:sldId id="267" r:id="rId19"/>
    <p:sldId id="268" r:id="rId20"/>
    <p:sldId id="272" r:id="rId21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5097" autoAdjust="0"/>
  </p:normalViewPr>
  <p:slideViewPr>
    <p:cSldViewPr snapToGrid="0" snapToObjects="1">
      <p:cViewPr>
        <p:scale>
          <a:sx n="80" d="100"/>
          <a:sy n="80" d="100"/>
        </p:scale>
        <p:origin x="1512" y="3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19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173FFE-FD9B-BC69-6E53-B4B73DEABD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03B812-FD6F-6593-E844-561434EAD4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218568-2D4F-1AAC-239C-C18EF33CFD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98D6EA-6930-9200-3E9A-48C0559D67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0695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E2A144-B803-2511-B661-495E5BD480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84609B-FD48-C1EE-F352-794F204D0A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210567-1891-ED4C-A87A-13AD671141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F26C5D-A6A9-DD75-D2E6-2DDE8F3C42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014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68E603-DF55-DBC8-8DD8-B79BDD4CF5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E4EB2E-C8B0-85A0-F673-F110495F58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155F82-A684-880E-D1BB-2BF12CD2E0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E5DA1-524D-9D2D-7263-32B3BC7874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804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DA05CE-F38F-8C00-23E4-69A484AFD5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AA3F07-16D1-AD90-F076-870D9718D3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74D9DB-B379-A650-A671-085F652DD7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A14B60-5A9F-FCF2-3291-E5FDD624FF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709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C98E2C-DDA0-85D5-CF15-FEE967343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D9647E-D5F8-F62D-595B-AE95DC77B6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4C1214-EF71-604B-C9DE-A882202860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C64870-01C5-BA8E-4153-BDB41B5649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259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D8EA9A-D473-3256-6F5A-12939ADAE6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E5EB54-D3B1-5510-0526-3C4069D3F3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EFC9FA-8C1E-AC13-3AC3-20677078E6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8D3CBF-7B10-83F7-E4F9-3399306F7E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94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942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.svg"/><Relationship Id="rId3" Type="http://schemas.openxmlformats.org/officeDocument/2006/relationships/image" Target="../media/image19.jpe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12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19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12.png"/><Relationship Id="rId4" Type="http://schemas.openxmlformats.org/officeDocument/2006/relationships/image" Target="../media/image32.png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gif"/><Relationship Id="rId4" Type="http://schemas.openxmlformats.org/officeDocument/2006/relationships/image" Target="../media/image2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39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svg"/><Relationship Id="rId5" Type="http://schemas.openxmlformats.org/officeDocument/2006/relationships/image" Target="../media/image37.sv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12.png"/><Relationship Id="rId4" Type="http://schemas.openxmlformats.org/officeDocument/2006/relationships/image" Target="../media/image41.png"/><Relationship Id="rId9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2.sv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1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2.svg"/><Relationship Id="rId9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4.png"/><Relationship Id="rId3" Type="http://schemas.openxmlformats.org/officeDocument/2006/relationships/image" Target="../media/image19.jpeg"/><Relationship Id="rId7" Type="http://schemas.openxmlformats.org/officeDocument/2006/relationships/image" Target="../media/image56.png"/><Relationship Id="rId12" Type="http://schemas.openxmlformats.org/officeDocument/2006/relationships/image" Target="../media/image2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2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svg"/><Relationship Id="rId5" Type="http://schemas.openxmlformats.org/officeDocument/2006/relationships/hyperlink" Target="https://www.linkedin.com/in/marvinmenezes/" TargetMode="External"/><Relationship Id="rId4" Type="http://schemas.openxmlformats.org/officeDocument/2006/relationships/image" Target="../media/image6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9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961" y="-18482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5795" b="-22490"/>
            </a:stretch>
          </a:blipFill>
        </p:spPr>
        <p:txBody>
          <a:bodyPr/>
          <a:lstStyle/>
          <a:p>
            <a:endParaRPr lang="pt-BR" sz="900"/>
          </a:p>
        </p:txBody>
      </p:sp>
      <p:sp>
        <p:nvSpPr>
          <p:cNvPr id="3" name="AutoShape 3"/>
          <p:cNvSpPr/>
          <p:nvPr/>
        </p:nvSpPr>
        <p:spPr>
          <a:xfrm>
            <a:off x="556211" y="1681763"/>
            <a:ext cx="4015769" cy="1097"/>
          </a:xfrm>
          <a:prstGeom prst="line">
            <a:avLst/>
          </a:prstGeom>
          <a:ln w="295275" cap="flat">
            <a:solidFill>
              <a:srgbClr val="EC863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 sz="900"/>
          </a:p>
        </p:txBody>
      </p:sp>
      <p:sp>
        <p:nvSpPr>
          <p:cNvPr id="4" name="Freeform 4"/>
          <p:cNvSpPr/>
          <p:nvPr/>
        </p:nvSpPr>
        <p:spPr>
          <a:xfrm>
            <a:off x="-559872" y="3952906"/>
            <a:ext cx="10263744" cy="1190594"/>
          </a:xfrm>
          <a:custGeom>
            <a:avLst/>
            <a:gdLst/>
            <a:ahLst/>
            <a:cxnLst/>
            <a:rect l="l" t="t" r="r" b="b"/>
            <a:pathLst>
              <a:path w="20527487" h="2381188">
                <a:moveTo>
                  <a:pt x="0" y="0"/>
                </a:moveTo>
                <a:lnTo>
                  <a:pt x="20527486" y="0"/>
                </a:lnTo>
                <a:lnTo>
                  <a:pt x="20527486" y="2381188"/>
                </a:lnTo>
                <a:lnTo>
                  <a:pt x="0" y="238118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900"/>
          </a:p>
        </p:txBody>
      </p:sp>
      <p:sp>
        <p:nvSpPr>
          <p:cNvPr id="5" name="TextBox 5"/>
          <p:cNvSpPr txBox="1"/>
          <p:nvPr/>
        </p:nvSpPr>
        <p:spPr>
          <a:xfrm>
            <a:off x="556211" y="1911528"/>
            <a:ext cx="8073439" cy="20621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b="1" spc="175" dirty="0" err="1">
                <a:solidFill>
                  <a:schemeClr val="bg1"/>
                </a:solidFill>
                <a:latin typeface="Montserrat Classic Bold" panose="020B0604020202020204" charset="0"/>
              </a:rPr>
              <a:t>Postos</a:t>
            </a:r>
            <a:r>
              <a:rPr lang="en-US" sz="2800" b="1" spc="175" dirty="0">
                <a:solidFill>
                  <a:schemeClr val="bg1"/>
                </a:solidFill>
                <a:latin typeface="Montserrat Classic Bold" panose="020B0604020202020204" charset="0"/>
              </a:rPr>
              <a:t> de </a:t>
            </a:r>
            <a:r>
              <a:rPr lang="en-US" sz="2800" b="1" spc="175" dirty="0" err="1">
                <a:solidFill>
                  <a:schemeClr val="bg1"/>
                </a:solidFill>
                <a:latin typeface="Montserrat Classic Bold" panose="020B0604020202020204" charset="0"/>
              </a:rPr>
              <a:t>Combustível</a:t>
            </a:r>
            <a:r>
              <a:rPr lang="en-US" sz="2800" b="1" spc="175" dirty="0">
                <a:solidFill>
                  <a:schemeClr val="bg1"/>
                </a:solidFill>
                <a:latin typeface="Montserrat Classic Bold" panose="020B0604020202020204" charset="0"/>
              </a:rPr>
              <a:t>:</a:t>
            </a:r>
          </a:p>
          <a:p>
            <a:r>
              <a:rPr lang="en-US" sz="2800" b="1" spc="175" dirty="0">
                <a:solidFill>
                  <a:schemeClr val="bg1"/>
                </a:solidFill>
                <a:latin typeface="Montserrat Classic Bold" panose="020B0604020202020204" charset="0"/>
              </a:rPr>
              <a:t>Reforma Tributária e </a:t>
            </a:r>
          </a:p>
          <a:p>
            <a:r>
              <a:rPr lang="en-US" sz="2800" b="1" spc="175" dirty="0" err="1">
                <a:solidFill>
                  <a:schemeClr val="bg1"/>
                </a:solidFill>
                <a:latin typeface="Montserrat Classic Bold" panose="020B0604020202020204" charset="0"/>
              </a:rPr>
              <a:t>Tributação</a:t>
            </a:r>
            <a:r>
              <a:rPr lang="en-US" sz="2800" b="1" spc="175" dirty="0">
                <a:solidFill>
                  <a:schemeClr val="bg1"/>
                </a:solidFill>
                <a:latin typeface="Montserrat Classic Bold" panose="020B0604020202020204" charset="0"/>
              </a:rPr>
              <a:t> de </a:t>
            </a:r>
            <a:r>
              <a:rPr lang="en-US" sz="2800" b="1" spc="175" dirty="0" err="1">
                <a:solidFill>
                  <a:schemeClr val="bg1"/>
                </a:solidFill>
                <a:latin typeface="Montserrat Classic Bold" panose="020B0604020202020204" charset="0"/>
              </a:rPr>
              <a:t>Dividendos</a:t>
            </a:r>
            <a:endParaRPr lang="pt-BR" sz="2800" b="1" spc="110" dirty="0">
              <a:solidFill>
                <a:srgbClr val="FFFFFF"/>
              </a:solidFill>
              <a:latin typeface="Montserrat Classic Bold" panose="020B0604020202020204" charset="0"/>
              <a:ea typeface="Montserrat Classic Bold"/>
              <a:cs typeface="Montserrat Classic Bold"/>
              <a:sym typeface="Montserrat Classic Bold"/>
            </a:endParaRPr>
          </a:p>
          <a:p>
            <a:pPr algn="l"/>
            <a:endParaRPr lang="pt-BR" spc="110" dirty="0">
              <a:solidFill>
                <a:srgbClr val="FFFFFF"/>
              </a:solidFill>
              <a:latin typeface="Montserrat Classic Bold"/>
              <a:ea typeface="Montserrat Classic Bold"/>
              <a:cs typeface="Montserrat Classic Bold"/>
              <a:sym typeface="Montserrat Classic Bold"/>
            </a:endParaRPr>
          </a:p>
          <a:p>
            <a:pPr algn="l"/>
            <a:r>
              <a:rPr lang="pt-BR" sz="1600" b="1" spc="110" dirty="0">
                <a:solidFill>
                  <a:srgbClr val="FFFF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Lei Complementar n° 214/2025</a:t>
            </a:r>
          </a:p>
          <a:p>
            <a:pPr algn="l"/>
            <a:r>
              <a:rPr lang="pt-BR" sz="1600" b="1" spc="110" dirty="0">
                <a:solidFill>
                  <a:srgbClr val="FFFF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Lei nº 15.270/2025</a:t>
            </a:r>
          </a:p>
        </p:txBody>
      </p:sp>
      <p:sp>
        <p:nvSpPr>
          <p:cNvPr id="6" name="Freeform 6"/>
          <p:cNvSpPr/>
          <p:nvPr/>
        </p:nvSpPr>
        <p:spPr>
          <a:xfrm rot="-5400000">
            <a:off x="-168394" y="3360450"/>
            <a:ext cx="2101460" cy="2057400"/>
          </a:xfrm>
          <a:custGeom>
            <a:avLst/>
            <a:gdLst/>
            <a:ahLst/>
            <a:cxnLst/>
            <a:rect l="l" t="t" r="r" b="b"/>
            <a:pathLst>
              <a:path w="4202919" h="4114800">
                <a:moveTo>
                  <a:pt x="0" y="0"/>
                </a:moveTo>
                <a:lnTo>
                  <a:pt x="4202919" y="0"/>
                </a:lnTo>
                <a:lnTo>
                  <a:pt x="420291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900"/>
          </a:p>
        </p:txBody>
      </p:sp>
      <p:sp>
        <p:nvSpPr>
          <p:cNvPr id="7" name="Freeform 7"/>
          <p:cNvSpPr/>
          <p:nvPr/>
        </p:nvSpPr>
        <p:spPr>
          <a:xfrm>
            <a:off x="7694288" y="4255836"/>
            <a:ext cx="935362" cy="746628"/>
          </a:xfrm>
          <a:custGeom>
            <a:avLst/>
            <a:gdLst/>
            <a:ahLst/>
            <a:cxnLst/>
            <a:rect l="l" t="t" r="r" b="b"/>
            <a:pathLst>
              <a:path w="1870724" h="1493256">
                <a:moveTo>
                  <a:pt x="0" y="0"/>
                </a:moveTo>
                <a:lnTo>
                  <a:pt x="1870724" y="0"/>
                </a:lnTo>
                <a:lnTo>
                  <a:pt x="1870724" y="1493256"/>
                </a:lnTo>
                <a:lnTo>
                  <a:pt x="0" y="149325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41906"/>
            </a:stretch>
          </a:blipFill>
        </p:spPr>
        <p:txBody>
          <a:bodyPr/>
          <a:lstStyle/>
          <a:p>
            <a:endParaRPr lang="pt-BR" sz="9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28625" y="285750"/>
            <a:ext cx="65" cy="31483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600"/>
              </a:lnSpc>
              <a:buNone/>
            </a:pPr>
            <a:endParaRPr lang="en-US" sz="1912" dirty="0"/>
          </a:p>
        </p:txBody>
      </p:sp>
      <p:sp>
        <p:nvSpPr>
          <p:cNvPr id="4" name="Shape 1"/>
          <p:cNvSpPr/>
          <p:nvPr/>
        </p:nvSpPr>
        <p:spPr>
          <a:xfrm>
            <a:off x="285750" y="830461"/>
            <a:ext cx="2062758" cy="3543300"/>
          </a:xfrm>
          <a:prstGeom prst="rect">
            <a:avLst/>
          </a:prstGeom>
          <a:solidFill>
            <a:srgbClr val="F8F9FA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5" name="Shape 2"/>
          <p:cNvSpPr/>
          <p:nvPr/>
        </p:nvSpPr>
        <p:spPr>
          <a:xfrm>
            <a:off x="285750" y="830461"/>
            <a:ext cx="2062758" cy="42863"/>
          </a:xfrm>
          <a:prstGeom prst="rect">
            <a:avLst/>
          </a:prstGeom>
          <a:solidFill>
            <a:srgbClr val="E67E22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6" name="Text 3"/>
          <p:cNvSpPr/>
          <p:nvPr/>
        </p:nvSpPr>
        <p:spPr>
          <a:xfrm>
            <a:off x="392906" y="973336"/>
            <a:ext cx="1848445" cy="24288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486" dirty="0">
                <a:solidFill>
                  <a:srgbClr val="002D5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2026</a:t>
            </a:r>
            <a:endParaRPr lang="en-US" sz="1486" dirty="0"/>
          </a:p>
        </p:txBody>
      </p:sp>
      <p:sp>
        <p:nvSpPr>
          <p:cNvPr id="7" name="Text 4"/>
          <p:cNvSpPr/>
          <p:nvPr/>
        </p:nvSpPr>
        <p:spPr>
          <a:xfrm>
            <a:off x="392906" y="1323380"/>
            <a:ext cx="1848445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E67E22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FASE DE TESTE</a:t>
            </a:r>
            <a:endParaRPr lang="en-US" sz="784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906" y="1773436"/>
            <a:ext cx="85725" cy="85725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50069" y="1752005"/>
            <a:ext cx="1435894" cy="14000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27" dirty="0">
                <a:solidFill>
                  <a:srgbClr val="33333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Alíquotas: 0,9% CBS / 0,1% IBS.</a:t>
            </a:r>
            <a:endParaRPr lang="en-US" sz="727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906" y="1999162"/>
            <a:ext cx="85725" cy="85725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550069" y="1977730"/>
            <a:ext cx="1691283" cy="28000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27" dirty="0">
                <a:solidFill>
                  <a:srgbClr val="33333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Convivência entre sistemas antigo e novo.</a:t>
            </a:r>
            <a:endParaRPr lang="en-US" sz="727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906" y="2364888"/>
            <a:ext cx="85725" cy="85725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550069" y="2343457"/>
            <a:ext cx="1691283" cy="12984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27" dirty="0">
                <a:solidFill>
                  <a:srgbClr val="33333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Início da adaptação de </a:t>
            </a:r>
            <a:r>
              <a:rPr lang="en-US" sz="727" dirty="0" err="1">
                <a:solidFill>
                  <a:srgbClr val="33333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processos</a:t>
            </a:r>
            <a:r>
              <a:rPr lang="en-US" sz="727" dirty="0">
                <a:solidFill>
                  <a:srgbClr val="33333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</a:p>
        </p:txBody>
      </p:sp>
      <p:sp>
        <p:nvSpPr>
          <p:cNvPr id="14" name="Shape 8"/>
          <p:cNvSpPr/>
          <p:nvPr/>
        </p:nvSpPr>
        <p:spPr>
          <a:xfrm>
            <a:off x="2455664" y="830461"/>
            <a:ext cx="2062758" cy="3543300"/>
          </a:xfrm>
          <a:prstGeom prst="rect">
            <a:avLst/>
          </a:prstGeom>
          <a:solidFill>
            <a:srgbClr val="F8F9FA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5" name="Shape 9"/>
          <p:cNvSpPr/>
          <p:nvPr/>
        </p:nvSpPr>
        <p:spPr>
          <a:xfrm>
            <a:off x="2455664" y="830461"/>
            <a:ext cx="2062758" cy="42863"/>
          </a:xfrm>
          <a:prstGeom prst="rect">
            <a:avLst/>
          </a:prstGeom>
          <a:solidFill>
            <a:srgbClr val="E67E22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6" name="Text 10"/>
          <p:cNvSpPr/>
          <p:nvPr/>
        </p:nvSpPr>
        <p:spPr>
          <a:xfrm>
            <a:off x="2562820" y="973336"/>
            <a:ext cx="1848445" cy="24288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486" dirty="0">
                <a:solidFill>
                  <a:srgbClr val="002D5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2027</a:t>
            </a:r>
            <a:endParaRPr lang="en-US" sz="1486" dirty="0"/>
          </a:p>
        </p:txBody>
      </p:sp>
      <p:sp>
        <p:nvSpPr>
          <p:cNvPr id="17" name="Text 11"/>
          <p:cNvSpPr/>
          <p:nvPr/>
        </p:nvSpPr>
        <p:spPr>
          <a:xfrm>
            <a:off x="2562820" y="1400147"/>
            <a:ext cx="1848445" cy="13221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E67E22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PIS/COFINS SUBSTITUÍDOS PELA CBS</a:t>
            </a:r>
            <a:endParaRPr lang="en-US" sz="784" dirty="0"/>
          </a:p>
        </p:txBody>
      </p:sp>
      <p:pic>
        <p:nvPicPr>
          <p:cNvPr id="18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2820" y="1773436"/>
            <a:ext cx="85725" cy="85725"/>
          </a:xfrm>
          <a:prstGeom prst="rect">
            <a:avLst/>
          </a:prstGeom>
        </p:spPr>
      </p:pic>
      <p:sp>
        <p:nvSpPr>
          <p:cNvPr id="19" name="Text 12"/>
          <p:cNvSpPr/>
          <p:nvPr/>
        </p:nvSpPr>
        <p:spPr>
          <a:xfrm>
            <a:off x="2719983" y="1752005"/>
            <a:ext cx="1366242" cy="14000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27" dirty="0">
                <a:solidFill>
                  <a:srgbClr val="33333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Extinção de PIS, COFINS e IPI.</a:t>
            </a:r>
            <a:endParaRPr lang="en-US" sz="727" dirty="0"/>
          </a:p>
        </p:txBody>
      </p:sp>
      <p:pic>
        <p:nvPicPr>
          <p:cNvPr id="20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62820" y="1999162"/>
            <a:ext cx="85725" cy="85725"/>
          </a:xfrm>
          <a:prstGeom prst="rect">
            <a:avLst/>
          </a:prstGeom>
        </p:spPr>
      </p:pic>
      <p:sp>
        <p:nvSpPr>
          <p:cNvPr id="21" name="Text 13"/>
          <p:cNvSpPr/>
          <p:nvPr/>
        </p:nvSpPr>
        <p:spPr>
          <a:xfrm>
            <a:off x="2719983" y="1977730"/>
            <a:ext cx="1691283" cy="14000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27" dirty="0">
                <a:solidFill>
                  <a:srgbClr val="33333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CBS plena em vigor (estimada 8,8%).</a:t>
            </a:r>
            <a:endParaRPr lang="en-US" sz="727" dirty="0"/>
          </a:p>
        </p:txBody>
      </p:sp>
      <p:pic>
        <p:nvPicPr>
          <p:cNvPr id="22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62820" y="2224887"/>
            <a:ext cx="85725" cy="85725"/>
          </a:xfrm>
          <a:prstGeom prst="rect">
            <a:avLst/>
          </a:prstGeom>
        </p:spPr>
      </p:pic>
      <p:sp>
        <p:nvSpPr>
          <p:cNvPr id="23" name="Text 14"/>
          <p:cNvSpPr/>
          <p:nvPr/>
        </p:nvSpPr>
        <p:spPr>
          <a:xfrm>
            <a:off x="2719983" y="2203456"/>
            <a:ext cx="1691283" cy="1302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27" dirty="0">
                <a:solidFill>
                  <a:srgbClr val="33333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Impacto imediato no fluxo de Caixa.</a:t>
            </a:r>
            <a:endParaRPr lang="en-US" sz="727" dirty="0"/>
          </a:p>
        </p:txBody>
      </p:sp>
      <p:sp>
        <p:nvSpPr>
          <p:cNvPr id="24" name="Shape 15"/>
          <p:cNvSpPr/>
          <p:nvPr/>
        </p:nvSpPr>
        <p:spPr>
          <a:xfrm>
            <a:off x="4625578" y="830461"/>
            <a:ext cx="2062758" cy="3543300"/>
          </a:xfrm>
          <a:prstGeom prst="rect">
            <a:avLst/>
          </a:prstGeom>
          <a:solidFill>
            <a:srgbClr val="F8F9FA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25" name="Shape 16"/>
          <p:cNvSpPr/>
          <p:nvPr/>
        </p:nvSpPr>
        <p:spPr>
          <a:xfrm>
            <a:off x="4625578" y="830461"/>
            <a:ext cx="2062758" cy="42863"/>
          </a:xfrm>
          <a:prstGeom prst="rect">
            <a:avLst/>
          </a:prstGeom>
          <a:solidFill>
            <a:srgbClr val="E67E22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26" name="Text 17"/>
          <p:cNvSpPr/>
          <p:nvPr/>
        </p:nvSpPr>
        <p:spPr>
          <a:xfrm>
            <a:off x="4732734" y="973336"/>
            <a:ext cx="1848445" cy="24288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486" dirty="0">
                <a:solidFill>
                  <a:srgbClr val="002D5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2029-32</a:t>
            </a:r>
            <a:endParaRPr lang="en-US" sz="1486" dirty="0"/>
          </a:p>
        </p:txBody>
      </p:sp>
      <p:sp>
        <p:nvSpPr>
          <p:cNvPr id="27" name="Text 18"/>
          <p:cNvSpPr/>
          <p:nvPr/>
        </p:nvSpPr>
        <p:spPr>
          <a:xfrm>
            <a:off x="4732734" y="1400147"/>
            <a:ext cx="1848445" cy="13221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E67E22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TRANSIÇÃO PARA O IBS</a:t>
            </a:r>
            <a:endParaRPr lang="en-US" sz="784" dirty="0"/>
          </a:p>
        </p:txBody>
      </p:sp>
      <p:pic>
        <p:nvPicPr>
          <p:cNvPr id="2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32734" y="1773436"/>
            <a:ext cx="85725" cy="85725"/>
          </a:xfrm>
          <a:prstGeom prst="rect">
            <a:avLst/>
          </a:prstGeom>
        </p:spPr>
      </p:pic>
      <p:sp>
        <p:nvSpPr>
          <p:cNvPr id="29" name="Text 19"/>
          <p:cNvSpPr/>
          <p:nvPr/>
        </p:nvSpPr>
        <p:spPr>
          <a:xfrm>
            <a:off x="4889897" y="1752005"/>
            <a:ext cx="1370568" cy="13029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27" dirty="0">
                <a:solidFill>
                  <a:srgbClr val="33333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Redução gradual do ICMS e ISS.</a:t>
            </a:r>
            <a:endParaRPr lang="en-US" sz="727" dirty="0"/>
          </a:p>
        </p:txBody>
      </p:sp>
      <p:pic>
        <p:nvPicPr>
          <p:cNvPr id="3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32734" y="1999162"/>
            <a:ext cx="85725" cy="85725"/>
          </a:xfrm>
          <a:prstGeom prst="rect">
            <a:avLst/>
          </a:prstGeom>
        </p:spPr>
      </p:pic>
      <p:sp>
        <p:nvSpPr>
          <p:cNvPr id="31" name="Text 20"/>
          <p:cNvSpPr/>
          <p:nvPr/>
        </p:nvSpPr>
        <p:spPr>
          <a:xfrm>
            <a:off x="4889897" y="1977730"/>
            <a:ext cx="1691283" cy="28000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27" dirty="0">
                <a:solidFill>
                  <a:srgbClr val="33333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Elevação proporcional do IBS (1,87% a 7,5%).</a:t>
            </a:r>
            <a:endParaRPr lang="en-US" sz="727" dirty="0"/>
          </a:p>
        </p:txBody>
      </p:sp>
      <p:sp>
        <p:nvSpPr>
          <p:cNvPr id="34" name="Shape 22"/>
          <p:cNvSpPr/>
          <p:nvPr/>
        </p:nvSpPr>
        <p:spPr>
          <a:xfrm>
            <a:off x="6795492" y="830460"/>
            <a:ext cx="2062758" cy="3646547"/>
          </a:xfrm>
          <a:prstGeom prst="rect">
            <a:avLst/>
          </a:prstGeom>
          <a:solidFill>
            <a:srgbClr val="002D5B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35" name="Shape 23"/>
          <p:cNvSpPr/>
          <p:nvPr/>
        </p:nvSpPr>
        <p:spPr>
          <a:xfrm>
            <a:off x="6795492" y="830461"/>
            <a:ext cx="2062758" cy="42863"/>
          </a:xfrm>
          <a:prstGeom prst="rect">
            <a:avLst/>
          </a:prstGeom>
          <a:solidFill>
            <a:srgbClr val="E67E22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36" name="Text 24"/>
          <p:cNvSpPr/>
          <p:nvPr/>
        </p:nvSpPr>
        <p:spPr>
          <a:xfrm>
            <a:off x="6902648" y="973336"/>
            <a:ext cx="1848445" cy="24288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486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2033</a:t>
            </a:r>
            <a:endParaRPr lang="en-US" sz="1486" dirty="0"/>
          </a:p>
        </p:txBody>
      </p:sp>
      <p:sp>
        <p:nvSpPr>
          <p:cNvPr id="37" name="Text 25"/>
          <p:cNvSpPr/>
          <p:nvPr/>
        </p:nvSpPr>
        <p:spPr>
          <a:xfrm>
            <a:off x="6902648" y="1323380"/>
            <a:ext cx="1848445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E67E22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IMPLEMENTAÇÃO TOTAL</a:t>
            </a:r>
            <a:endParaRPr lang="en-US" sz="784" dirty="0"/>
          </a:p>
        </p:txBody>
      </p:sp>
      <p:pic>
        <p:nvPicPr>
          <p:cNvPr id="38" name="Image 10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02648" y="1773436"/>
            <a:ext cx="96441" cy="85725"/>
          </a:xfrm>
          <a:prstGeom prst="rect">
            <a:avLst/>
          </a:prstGeom>
        </p:spPr>
      </p:pic>
      <p:sp>
        <p:nvSpPr>
          <p:cNvPr id="39" name="Text 26"/>
          <p:cNvSpPr/>
          <p:nvPr/>
        </p:nvSpPr>
        <p:spPr>
          <a:xfrm>
            <a:off x="7070527" y="1752005"/>
            <a:ext cx="1559123" cy="55361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just">
              <a:lnSpc>
                <a:spcPts val="1100"/>
              </a:lnSpc>
              <a:buNone/>
            </a:pPr>
            <a:r>
              <a:rPr lang="pt-BR" sz="727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Implementação definitiva da alíquota do IBS em 18,7% e eliminação do ICMS e do ISS</a:t>
            </a:r>
          </a:p>
          <a:p>
            <a:pPr marL="0" indent="0" algn="just">
              <a:lnSpc>
                <a:spcPts val="1100"/>
              </a:lnSpc>
              <a:buNone/>
            </a:pPr>
            <a:endParaRPr lang="en-US" sz="727" dirty="0"/>
          </a:p>
        </p:txBody>
      </p:sp>
      <p:sp>
        <p:nvSpPr>
          <p:cNvPr id="44" name="Freeform 4">
            <a:extLst>
              <a:ext uri="{FF2B5EF4-FFF2-40B4-BE49-F238E27FC236}">
                <a16:creationId xmlns:a16="http://schemas.microsoft.com/office/drawing/2014/main" id="{9708A90F-357F-7F06-59B9-C47958D3BCA8}"/>
              </a:ext>
            </a:extLst>
          </p:cNvPr>
          <p:cNvSpPr/>
          <p:nvPr/>
        </p:nvSpPr>
        <p:spPr>
          <a:xfrm>
            <a:off x="-559872" y="3952906"/>
            <a:ext cx="10263744" cy="1190594"/>
          </a:xfrm>
          <a:custGeom>
            <a:avLst/>
            <a:gdLst/>
            <a:ahLst/>
            <a:cxnLst/>
            <a:rect l="l" t="t" r="r" b="b"/>
            <a:pathLst>
              <a:path w="20527487" h="2381188">
                <a:moveTo>
                  <a:pt x="0" y="0"/>
                </a:moveTo>
                <a:lnTo>
                  <a:pt x="20527486" y="0"/>
                </a:lnTo>
                <a:lnTo>
                  <a:pt x="20527486" y="2381188"/>
                </a:lnTo>
                <a:lnTo>
                  <a:pt x="0" y="238118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900"/>
          </a:p>
        </p:txBody>
      </p:sp>
      <p:sp>
        <p:nvSpPr>
          <p:cNvPr id="45" name="Freeform 7">
            <a:extLst>
              <a:ext uri="{FF2B5EF4-FFF2-40B4-BE49-F238E27FC236}">
                <a16:creationId xmlns:a16="http://schemas.microsoft.com/office/drawing/2014/main" id="{2FA9BBB1-DE8A-0118-6A7F-5B1FD1187D21}"/>
              </a:ext>
            </a:extLst>
          </p:cNvPr>
          <p:cNvSpPr/>
          <p:nvPr/>
        </p:nvSpPr>
        <p:spPr>
          <a:xfrm>
            <a:off x="7694288" y="4255836"/>
            <a:ext cx="935362" cy="746628"/>
          </a:xfrm>
          <a:custGeom>
            <a:avLst/>
            <a:gdLst/>
            <a:ahLst/>
            <a:cxnLst/>
            <a:rect l="l" t="t" r="r" b="b"/>
            <a:pathLst>
              <a:path w="1870724" h="1493256">
                <a:moveTo>
                  <a:pt x="0" y="0"/>
                </a:moveTo>
                <a:lnTo>
                  <a:pt x="1870724" y="0"/>
                </a:lnTo>
                <a:lnTo>
                  <a:pt x="1870724" y="1493256"/>
                </a:lnTo>
                <a:lnTo>
                  <a:pt x="0" y="149325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r="-41906"/>
            </a:stretch>
          </a:blipFill>
        </p:spPr>
        <p:txBody>
          <a:bodyPr/>
          <a:lstStyle/>
          <a:p>
            <a:endParaRPr lang="pt-BR" sz="900"/>
          </a:p>
        </p:txBody>
      </p:sp>
      <p:pic>
        <p:nvPicPr>
          <p:cNvPr id="47" name="Imagem 46">
            <a:extLst>
              <a:ext uri="{FF2B5EF4-FFF2-40B4-BE49-F238E27FC236}">
                <a16:creationId xmlns:a16="http://schemas.microsoft.com/office/drawing/2014/main" id="{B8F2C4B0-9F01-5450-3A61-00C3467C71D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-4951"/>
            <a:ext cx="9144000" cy="727046"/>
          </a:xfrm>
          <a:prstGeom prst="rect">
            <a:avLst/>
          </a:prstGeom>
        </p:spPr>
      </p:pic>
      <p:pic>
        <p:nvPicPr>
          <p:cNvPr id="32" name="Image 3" descr="preencoded.png">
            <a:extLst>
              <a:ext uri="{FF2B5EF4-FFF2-40B4-BE49-F238E27FC236}">
                <a16:creationId xmlns:a16="http://schemas.microsoft.com/office/drawing/2014/main" id="{75B932D6-4154-D25A-4323-B103117565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762" y="2592925"/>
            <a:ext cx="85725" cy="85725"/>
          </a:xfrm>
          <a:prstGeom prst="rect">
            <a:avLst/>
          </a:prstGeom>
        </p:spPr>
      </p:pic>
      <p:sp>
        <p:nvSpPr>
          <p:cNvPr id="40" name="Text 7">
            <a:extLst>
              <a:ext uri="{FF2B5EF4-FFF2-40B4-BE49-F238E27FC236}">
                <a16:creationId xmlns:a16="http://schemas.microsoft.com/office/drawing/2014/main" id="{FE49D131-176D-2A55-019E-95A1CD55B8D1}"/>
              </a:ext>
            </a:extLst>
          </p:cNvPr>
          <p:cNvSpPr/>
          <p:nvPr/>
        </p:nvSpPr>
        <p:spPr>
          <a:xfrm>
            <a:off x="550068" y="2563347"/>
            <a:ext cx="1691283" cy="2709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27" dirty="0" err="1">
                <a:solidFill>
                  <a:srgbClr val="33333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Inclusão</a:t>
            </a:r>
            <a:r>
              <a:rPr lang="en-US" sz="727" dirty="0">
                <a:solidFill>
                  <a:srgbClr val="33333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dos campos IBS e CBS </a:t>
            </a:r>
            <a:r>
              <a:rPr lang="en-US" sz="727" dirty="0" err="1">
                <a:solidFill>
                  <a:srgbClr val="33333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na</a:t>
            </a:r>
            <a:r>
              <a:rPr lang="en-US" sz="727" dirty="0">
                <a:solidFill>
                  <a:srgbClr val="33333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NFC-e.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6BE85CE8-26EB-162A-632E-85BCDFAD8A97}"/>
              </a:ext>
            </a:extLst>
          </p:cNvPr>
          <p:cNvSpPr txBox="1"/>
          <p:nvPr/>
        </p:nvSpPr>
        <p:spPr>
          <a:xfrm>
            <a:off x="422347" y="164484"/>
            <a:ext cx="6730928" cy="402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 rtl="0" eaLnBrk="1" latinLnBrk="0" hangingPunct="1">
              <a:lnSpc>
                <a:spcPts val="2600"/>
              </a:lnSpc>
              <a:buNone/>
            </a:pPr>
            <a:r>
              <a:rPr lang="en-US" sz="1800" b="1" kern="12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rPr>
              <a:t>REFORMA TRIBUTÁRIA: PERÍODO DE TRANSIÇÃO</a:t>
            </a:r>
            <a:endParaRPr lang="pt-BR" dirty="0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28625" y="285750"/>
            <a:ext cx="171778" cy="314830"/>
          </a:xfrm>
          <a:prstGeom prst="rect">
            <a:avLst/>
          </a:prstGeom>
          <a:noFill/>
          <a:ln/>
        </p:spPr>
        <p:txBody>
          <a:bodyPr wrap="none" lIns="170053" tIns="0" rIns="0" bIns="0" rtlCol="0" anchor="t">
            <a:spAutoFit/>
          </a:bodyPr>
          <a:lstStyle/>
          <a:p>
            <a:pPr marL="0" indent="0" algn="l">
              <a:lnSpc>
                <a:spcPts val="2600"/>
              </a:lnSpc>
              <a:buNone/>
            </a:pPr>
            <a:endParaRPr lang="en-US" sz="1912" dirty="0"/>
          </a:p>
        </p:txBody>
      </p:sp>
      <p:sp>
        <p:nvSpPr>
          <p:cNvPr id="4" name="Shape 1"/>
          <p:cNvSpPr/>
          <p:nvPr/>
        </p:nvSpPr>
        <p:spPr>
          <a:xfrm>
            <a:off x="428625" y="794742"/>
            <a:ext cx="4071938" cy="1957388"/>
          </a:xfrm>
          <a:prstGeom prst="rect">
            <a:avLst/>
          </a:prstGeom>
          <a:solidFill>
            <a:srgbClr val="F8F9FA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5" name="Shape 2"/>
          <p:cNvSpPr/>
          <p:nvPr/>
        </p:nvSpPr>
        <p:spPr>
          <a:xfrm>
            <a:off x="428625" y="794742"/>
            <a:ext cx="4071938" cy="28575"/>
          </a:xfrm>
          <a:prstGeom prst="rect">
            <a:avLst/>
          </a:prstGeom>
          <a:solidFill>
            <a:srgbClr val="002D5B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937617"/>
            <a:ext cx="128588" cy="17145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807244" y="944761"/>
            <a:ext cx="2356414" cy="15388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1090" b="1" dirty="0">
                <a:solidFill>
                  <a:srgbClr val="002D5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ALÍQUOTA E BASE DE CÁLCULO</a:t>
            </a:r>
            <a:endParaRPr lang="en-US" sz="1090" dirty="0"/>
          </a:p>
        </p:txBody>
      </p:sp>
      <p:sp>
        <p:nvSpPr>
          <p:cNvPr id="8" name="Text 4"/>
          <p:cNvSpPr/>
          <p:nvPr/>
        </p:nvSpPr>
        <p:spPr>
          <a:xfrm>
            <a:off x="571500" y="1194792"/>
            <a:ext cx="3786188" cy="137627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171450" indent="-171450" algn="l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US" sz="900" dirty="0" err="1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Alíquota</a:t>
            </a:r>
            <a:r>
              <a:rPr lang="en-US" sz="900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900" dirty="0" err="1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baseada</a:t>
            </a:r>
            <a:r>
              <a:rPr lang="en-US" sz="900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900" dirty="0" err="1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na</a:t>
            </a:r>
            <a:r>
              <a:rPr lang="en-US" sz="900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900" b="1" dirty="0" err="1">
                <a:solidFill>
                  <a:srgbClr val="002D5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neutralidade</a:t>
            </a:r>
            <a:r>
              <a:rPr lang="en-US" sz="900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: </a:t>
            </a:r>
            <a:r>
              <a:rPr lang="en-US" sz="900" dirty="0" err="1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Mesma</a:t>
            </a:r>
            <a:r>
              <a:rPr lang="en-US" sz="900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900" dirty="0" err="1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arrecadação</a:t>
            </a:r>
            <a:r>
              <a:rPr lang="en-US" sz="900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do </a:t>
            </a:r>
            <a:r>
              <a:rPr lang="en-US" sz="900" dirty="0" err="1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modelo</a:t>
            </a:r>
            <a:r>
              <a:rPr lang="en-US" sz="900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900" dirty="0" err="1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atual</a:t>
            </a:r>
            <a:r>
              <a:rPr lang="en-US" sz="900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</a:p>
          <a:p>
            <a:pPr marL="171450" indent="-171450" algn="l">
              <a:lnSpc>
                <a:spcPts val="1200"/>
              </a:lnSpc>
              <a:buFont typeface="Arial" panose="020B0604020202020204" pitchFamily="34" charset="0"/>
              <a:buChar char="•"/>
            </a:pPr>
            <a:endParaRPr lang="en-US" sz="900" dirty="0">
              <a:solidFill>
                <a:srgbClr val="555555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pPr marL="171450" indent="-171450" algn="l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US" sz="900" dirty="0" err="1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Alíquota</a:t>
            </a:r>
            <a:r>
              <a:rPr lang="en-US" sz="900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900" b="1" i="1" dirty="0">
                <a:solidFill>
                  <a:srgbClr val="002D5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ad rem</a:t>
            </a:r>
            <a:r>
              <a:rPr lang="en-US" sz="900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: Valor </a:t>
            </a:r>
            <a:r>
              <a:rPr lang="en-US" sz="900" dirty="0" err="1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fixo</a:t>
            </a:r>
            <a:r>
              <a:rPr lang="en-US" sz="900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900" dirty="0" err="1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em</a:t>
            </a:r>
            <a:r>
              <a:rPr lang="en-US" sz="900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R$ </a:t>
            </a:r>
            <a:r>
              <a:rPr lang="en-US" sz="900" dirty="0" err="1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uniforme</a:t>
            </a:r>
            <a:r>
              <a:rPr lang="en-US" sz="900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900" dirty="0" err="1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nacionalmente</a:t>
            </a:r>
            <a:r>
              <a:rPr lang="en-US" sz="900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, </a:t>
            </a:r>
            <a:r>
              <a:rPr lang="en-US" sz="900" dirty="0" err="1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incidente</a:t>
            </a:r>
            <a:r>
              <a:rPr lang="en-US" sz="900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900" dirty="0" err="1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sobre</a:t>
            </a:r>
            <a:r>
              <a:rPr lang="en-US" sz="900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o volume </a:t>
            </a:r>
            <a:r>
              <a:rPr lang="en-US" sz="900" dirty="0" err="1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vendido</a:t>
            </a:r>
            <a:r>
              <a:rPr lang="en-US" sz="900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, </a:t>
            </a:r>
            <a:r>
              <a:rPr lang="en-US" sz="900" dirty="0" err="1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variável</a:t>
            </a:r>
            <a:r>
              <a:rPr lang="en-US" sz="900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900" dirty="0" err="1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por</a:t>
            </a:r>
            <a:r>
              <a:rPr lang="en-US" sz="900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900" dirty="0" err="1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tipo</a:t>
            </a:r>
            <a:r>
              <a:rPr lang="en-US" sz="900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de </a:t>
            </a:r>
            <a:r>
              <a:rPr lang="en-US" sz="900" dirty="0" err="1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combustível</a:t>
            </a:r>
            <a:r>
              <a:rPr lang="en-US" sz="900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 </a:t>
            </a:r>
            <a:r>
              <a:rPr lang="en-US" sz="900" dirty="0" err="1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Alíquota</a:t>
            </a:r>
            <a:r>
              <a:rPr lang="en-US" sz="900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900" dirty="0" err="1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favorecida</a:t>
            </a:r>
            <a:r>
              <a:rPr lang="en-US" sz="900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para </a:t>
            </a:r>
            <a:r>
              <a:rPr lang="en-US" sz="900" dirty="0" err="1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biocombustíveis</a:t>
            </a:r>
            <a:r>
              <a:rPr lang="en-US" sz="900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endParaRPr lang="en-US" sz="900" dirty="0">
              <a:solidFill>
                <a:srgbClr val="555555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Manutenção do regime </a:t>
            </a:r>
            <a:r>
              <a:rPr lang="en-US" sz="900" b="1" dirty="0" err="1">
                <a:solidFill>
                  <a:srgbClr val="002D5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monofásico</a:t>
            </a:r>
            <a:r>
              <a:rPr lang="en-US" sz="900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para </a:t>
            </a:r>
            <a:r>
              <a:rPr lang="en-US" sz="900" dirty="0" err="1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os</a:t>
            </a:r>
            <a:r>
              <a:rPr lang="en-US" sz="900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900" dirty="0" err="1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combustíveis</a:t>
            </a:r>
            <a:r>
              <a:rPr lang="en-US" sz="900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, com </a:t>
            </a:r>
            <a:r>
              <a:rPr lang="en-US" sz="900" dirty="0" err="1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recolhimento</a:t>
            </a:r>
            <a:r>
              <a:rPr lang="en-US" sz="900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pela </a:t>
            </a:r>
            <a:r>
              <a:rPr lang="en-US" sz="900" dirty="0" err="1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refinaria</a:t>
            </a:r>
            <a:r>
              <a:rPr lang="en-US" sz="900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/</a:t>
            </a:r>
            <a:r>
              <a:rPr lang="en-US" sz="900" dirty="0" err="1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importadora</a:t>
            </a:r>
            <a:r>
              <a:rPr lang="en-US" sz="900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</a:p>
        </p:txBody>
      </p:sp>
      <p:sp>
        <p:nvSpPr>
          <p:cNvPr id="9" name="Shape 5"/>
          <p:cNvSpPr/>
          <p:nvPr/>
        </p:nvSpPr>
        <p:spPr>
          <a:xfrm>
            <a:off x="4643438" y="794742"/>
            <a:ext cx="4071938" cy="1957388"/>
          </a:xfrm>
          <a:prstGeom prst="rect">
            <a:avLst/>
          </a:prstGeom>
          <a:solidFill>
            <a:srgbClr val="F8F9FA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0" name="Shape 6"/>
          <p:cNvSpPr/>
          <p:nvPr/>
        </p:nvSpPr>
        <p:spPr>
          <a:xfrm>
            <a:off x="4643438" y="794742"/>
            <a:ext cx="4071938" cy="28575"/>
          </a:xfrm>
          <a:prstGeom prst="rect">
            <a:avLst/>
          </a:prstGeom>
          <a:solidFill>
            <a:srgbClr val="002D5B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313" y="937617"/>
            <a:ext cx="192881" cy="17145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5086350" y="944761"/>
            <a:ext cx="1455527" cy="15388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1090" b="1" dirty="0">
                <a:solidFill>
                  <a:srgbClr val="002D5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IMPOSTO SELETIVO</a:t>
            </a:r>
            <a:endParaRPr lang="en-US" sz="1090" dirty="0"/>
          </a:p>
        </p:txBody>
      </p:sp>
      <p:sp>
        <p:nvSpPr>
          <p:cNvPr id="13" name="Text 8"/>
          <p:cNvSpPr/>
          <p:nvPr/>
        </p:nvSpPr>
        <p:spPr>
          <a:xfrm>
            <a:off x="4786313" y="1194792"/>
            <a:ext cx="3786188" cy="122238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171450" indent="-171450" algn="l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 "Imposto do Pecado" incidirá sobre produtos prejudiciais à saúde </a:t>
            </a:r>
            <a:r>
              <a:rPr lang="en-US" sz="900" dirty="0" err="1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ou</a:t>
            </a:r>
            <a:r>
              <a:rPr lang="en-US" sz="900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900" dirty="0" err="1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ao</a:t>
            </a:r>
            <a:r>
              <a:rPr lang="en-US" sz="900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900" dirty="0" err="1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meio</a:t>
            </a:r>
            <a:r>
              <a:rPr lang="en-US" sz="900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900" dirty="0" err="1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ambiente</a:t>
            </a:r>
            <a:r>
              <a:rPr lang="en-US" sz="900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, </a:t>
            </a:r>
            <a:r>
              <a:rPr lang="en-US" sz="900" dirty="0" err="1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incluindo</a:t>
            </a:r>
            <a:r>
              <a:rPr lang="en-US" sz="900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a </a:t>
            </a:r>
            <a:r>
              <a:rPr lang="en-US" sz="900" dirty="0" err="1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extração</a:t>
            </a:r>
            <a:r>
              <a:rPr lang="en-US" sz="900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de </a:t>
            </a:r>
            <a:r>
              <a:rPr lang="en-US" sz="900" b="1" dirty="0">
                <a:solidFill>
                  <a:srgbClr val="002D5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bens </a:t>
            </a:r>
            <a:r>
              <a:rPr lang="en-US" sz="900" b="1" dirty="0" err="1">
                <a:solidFill>
                  <a:srgbClr val="002D5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minerais</a:t>
            </a:r>
            <a:r>
              <a:rPr lang="en-US" sz="900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, além de bebidas </a:t>
            </a:r>
            <a:r>
              <a:rPr lang="en-US" sz="900" dirty="0" err="1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alcoólicas</a:t>
            </a:r>
            <a:r>
              <a:rPr lang="en-US" sz="900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e </a:t>
            </a:r>
            <a:r>
              <a:rPr lang="en-US" sz="900" dirty="0" err="1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açucaradas</a:t>
            </a:r>
            <a:r>
              <a:rPr lang="en-US" sz="900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e </a:t>
            </a:r>
            <a:r>
              <a:rPr lang="en-US" sz="900" dirty="0" err="1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produto</a:t>
            </a:r>
            <a:r>
              <a:rPr lang="en-US" sz="900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900" dirty="0" err="1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fumígenos</a:t>
            </a:r>
            <a:r>
              <a:rPr lang="en-US" sz="900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</a:p>
          <a:p>
            <a:pPr marL="171450" indent="-171450" algn="l">
              <a:lnSpc>
                <a:spcPts val="1200"/>
              </a:lnSpc>
              <a:buFont typeface="Arial" panose="020B0604020202020204" pitchFamily="34" charset="0"/>
              <a:buChar char="•"/>
            </a:pPr>
            <a:endParaRPr lang="en-US" sz="900" dirty="0">
              <a:solidFill>
                <a:srgbClr val="555555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pPr marL="171450" indent="-171450" algn="l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US" sz="900" dirty="0" err="1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Será</a:t>
            </a:r>
            <a:r>
              <a:rPr lang="en-US" sz="900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900" dirty="0" err="1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devido</a:t>
            </a:r>
            <a:r>
              <a:rPr lang="en-US" sz="900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900" dirty="0" err="1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pelas</a:t>
            </a:r>
            <a:r>
              <a:rPr lang="en-US" sz="900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900" dirty="0" err="1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produtoras</a:t>
            </a:r>
            <a:r>
              <a:rPr lang="en-US" sz="900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de </a:t>
            </a:r>
            <a:r>
              <a:rPr lang="en-US" sz="900" dirty="0" err="1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Óleo</a:t>
            </a:r>
            <a:r>
              <a:rPr lang="en-US" sz="900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e </a:t>
            </a:r>
            <a:r>
              <a:rPr lang="en-US" sz="900" dirty="0" err="1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Gás</a:t>
            </a:r>
            <a:r>
              <a:rPr lang="en-US" sz="900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à </a:t>
            </a:r>
            <a:r>
              <a:rPr lang="en-US" sz="900" dirty="0" err="1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alíquota</a:t>
            </a:r>
            <a:r>
              <a:rPr lang="en-US" sz="900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de </a:t>
            </a:r>
            <a:r>
              <a:rPr lang="en-US" sz="900" dirty="0" err="1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até</a:t>
            </a:r>
            <a:r>
              <a:rPr lang="en-US" sz="900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0,25%, </a:t>
            </a:r>
            <a:r>
              <a:rPr lang="en-US" sz="900" dirty="0" err="1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afetando</a:t>
            </a:r>
            <a:r>
              <a:rPr lang="en-US" sz="900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o </a:t>
            </a:r>
            <a:r>
              <a:rPr lang="en-US" sz="900" dirty="0" err="1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custo</a:t>
            </a:r>
            <a:r>
              <a:rPr lang="en-US" sz="900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final do </a:t>
            </a:r>
            <a:r>
              <a:rPr lang="en-US" sz="900" dirty="0" err="1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combustível</a:t>
            </a:r>
            <a:r>
              <a:rPr lang="en-US" sz="900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</a:p>
          <a:p>
            <a:pPr algn="l">
              <a:lnSpc>
                <a:spcPts val="1200"/>
              </a:lnSpc>
            </a:pPr>
            <a:endParaRPr lang="en-US" sz="900" dirty="0">
              <a:solidFill>
                <a:srgbClr val="555555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pPr marL="171450" indent="-171450" algn="l">
              <a:lnSpc>
                <a:spcPts val="1200"/>
              </a:lnSpc>
              <a:buFont typeface="Arial" panose="020B0604020202020204" pitchFamily="34" charset="0"/>
              <a:buChar char="•"/>
            </a:pPr>
            <a:endParaRPr lang="en-US" sz="900" dirty="0">
              <a:solidFill>
                <a:srgbClr val="555555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</p:txBody>
      </p:sp>
      <p:sp>
        <p:nvSpPr>
          <p:cNvPr id="14" name="Shape 9"/>
          <p:cNvSpPr/>
          <p:nvPr/>
        </p:nvSpPr>
        <p:spPr>
          <a:xfrm>
            <a:off x="428625" y="2866430"/>
            <a:ext cx="4071938" cy="1957388"/>
          </a:xfrm>
          <a:prstGeom prst="rect">
            <a:avLst/>
          </a:prstGeom>
          <a:solidFill>
            <a:srgbClr val="F8F9FA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5" name="Shape 10"/>
          <p:cNvSpPr/>
          <p:nvPr/>
        </p:nvSpPr>
        <p:spPr>
          <a:xfrm>
            <a:off x="428625" y="2866430"/>
            <a:ext cx="4071938" cy="28575"/>
          </a:xfrm>
          <a:prstGeom prst="rect">
            <a:avLst/>
          </a:prstGeom>
          <a:solidFill>
            <a:srgbClr val="002D5B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00" y="3009305"/>
            <a:ext cx="192881" cy="171450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871538" y="3016448"/>
            <a:ext cx="3090590" cy="15388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1090" b="1" dirty="0">
                <a:solidFill>
                  <a:srgbClr val="002D5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LANCHONETES/LOJAS DE CONVENIÊNCIA</a:t>
            </a:r>
            <a:endParaRPr lang="en-US" sz="1090" dirty="0"/>
          </a:p>
        </p:txBody>
      </p:sp>
      <p:sp>
        <p:nvSpPr>
          <p:cNvPr id="18" name="Text 12"/>
          <p:cNvSpPr/>
          <p:nvPr/>
        </p:nvSpPr>
        <p:spPr>
          <a:xfrm>
            <a:off x="571500" y="3266480"/>
            <a:ext cx="3786188" cy="45352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900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Regime simplificado com </a:t>
            </a:r>
            <a:r>
              <a:rPr lang="en-US" sz="900" b="1" dirty="0">
                <a:solidFill>
                  <a:srgbClr val="002D5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redução de 40%</a:t>
            </a:r>
            <a:r>
              <a:rPr lang="en-US" sz="900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na </a:t>
            </a:r>
            <a:r>
              <a:rPr lang="en-US" sz="900" dirty="0" err="1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alíquota</a:t>
            </a:r>
            <a:r>
              <a:rPr lang="en-US" sz="900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para o </a:t>
            </a:r>
            <a:r>
              <a:rPr lang="en-US" sz="900" dirty="0" err="1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fornecimento</a:t>
            </a:r>
            <a:r>
              <a:rPr lang="en-US" sz="900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de </a:t>
            </a:r>
            <a:r>
              <a:rPr lang="en-US" sz="900" dirty="0" err="1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alimentação</a:t>
            </a:r>
            <a:r>
              <a:rPr lang="en-US" sz="900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e </a:t>
            </a:r>
            <a:r>
              <a:rPr lang="en-US" sz="900" dirty="0" err="1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bebidas</a:t>
            </a:r>
            <a:r>
              <a:rPr lang="en-US" sz="900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900" dirty="0" err="1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não-alcoolicas</a:t>
            </a:r>
            <a:r>
              <a:rPr lang="en-US" sz="900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900" dirty="0" err="1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por</a:t>
            </a:r>
            <a:r>
              <a:rPr lang="en-US" sz="900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900" dirty="0" err="1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lanchonetes</a:t>
            </a:r>
            <a:r>
              <a:rPr lang="en-US" sz="900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, </a:t>
            </a:r>
            <a:r>
              <a:rPr lang="en-US" sz="900" dirty="0" err="1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sem</a:t>
            </a:r>
            <a:r>
              <a:rPr lang="en-US" sz="900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direito a créditos de IBS/CBS.</a:t>
            </a:r>
            <a:endParaRPr lang="en-US" sz="900" dirty="0"/>
          </a:p>
        </p:txBody>
      </p:sp>
      <p:sp>
        <p:nvSpPr>
          <p:cNvPr id="19" name="Shape 13"/>
          <p:cNvSpPr/>
          <p:nvPr/>
        </p:nvSpPr>
        <p:spPr>
          <a:xfrm>
            <a:off x="4643438" y="2866430"/>
            <a:ext cx="4071938" cy="1957388"/>
          </a:xfrm>
          <a:prstGeom prst="rect">
            <a:avLst/>
          </a:prstGeom>
          <a:solidFill>
            <a:srgbClr val="F8F9FA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20" name="Shape 14"/>
          <p:cNvSpPr/>
          <p:nvPr/>
        </p:nvSpPr>
        <p:spPr>
          <a:xfrm>
            <a:off x="4643438" y="2866430"/>
            <a:ext cx="4071938" cy="28575"/>
          </a:xfrm>
          <a:prstGeom prst="rect">
            <a:avLst/>
          </a:prstGeom>
          <a:solidFill>
            <a:srgbClr val="002D5B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21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6313" y="3009305"/>
            <a:ext cx="171450" cy="171450"/>
          </a:xfrm>
          <a:prstGeom prst="rect">
            <a:avLst/>
          </a:prstGeom>
        </p:spPr>
      </p:pic>
      <p:sp>
        <p:nvSpPr>
          <p:cNvPr id="22" name="Text 15"/>
          <p:cNvSpPr/>
          <p:nvPr/>
        </p:nvSpPr>
        <p:spPr>
          <a:xfrm>
            <a:off x="5064919" y="3016448"/>
            <a:ext cx="2085507" cy="15388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1090" b="1" dirty="0">
                <a:solidFill>
                  <a:srgbClr val="002D5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FIM DE INCENTIVOS FISCAIS</a:t>
            </a:r>
            <a:endParaRPr lang="en-US" sz="1090" dirty="0"/>
          </a:p>
        </p:txBody>
      </p:sp>
      <p:sp>
        <p:nvSpPr>
          <p:cNvPr id="23" name="Text 16"/>
          <p:cNvSpPr/>
          <p:nvPr/>
        </p:nvSpPr>
        <p:spPr>
          <a:xfrm>
            <a:off x="4786313" y="3266480"/>
            <a:ext cx="3786188" cy="4500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900" dirty="0" err="1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Haverá</a:t>
            </a:r>
            <a:r>
              <a:rPr lang="en-US" sz="900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900" b="1" dirty="0">
                <a:solidFill>
                  <a:srgbClr val="002D5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extinção dos incentivos fiscais</a:t>
            </a:r>
            <a:r>
              <a:rPr lang="en-US" sz="900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nos moldes atuais. Essa mudança estrutural pode alterar significativamente o modelo de negócios e as estratégias de precificação do setor de revenda.</a:t>
            </a:r>
            <a:endParaRPr lang="en-US" sz="900" dirty="0"/>
          </a:p>
        </p:txBody>
      </p:sp>
      <p:sp>
        <p:nvSpPr>
          <p:cNvPr id="24" name="Freeform 4">
            <a:extLst>
              <a:ext uri="{FF2B5EF4-FFF2-40B4-BE49-F238E27FC236}">
                <a16:creationId xmlns:a16="http://schemas.microsoft.com/office/drawing/2014/main" id="{BCE3778E-C194-00A1-BD6A-B848233D1DC2}"/>
              </a:ext>
            </a:extLst>
          </p:cNvPr>
          <p:cNvSpPr/>
          <p:nvPr/>
        </p:nvSpPr>
        <p:spPr>
          <a:xfrm>
            <a:off x="-559872" y="3952906"/>
            <a:ext cx="10263744" cy="1190594"/>
          </a:xfrm>
          <a:custGeom>
            <a:avLst/>
            <a:gdLst/>
            <a:ahLst/>
            <a:cxnLst/>
            <a:rect l="l" t="t" r="r" b="b"/>
            <a:pathLst>
              <a:path w="20527487" h="2381188">
                <a:moveTo>
                  <a:pt x="0" y="0"/>
                </a:moveTo>
                <a:lnTo>
                  <a:pt x="20527486" y="0"/>
                </a:lnTo>
                <a:lnTo>
                  <a:pt x="20527486" y="2381188"/>
                </a:lnTo>
                <a:lnTo>
                  <a:pt x="0" y="238118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900"/>
          </a:p>
        </p:txBody>
      </p:sp>
      <p:sp>
        <p:nvSpPr>
          <p:cNvPr id="25" name="Freeform 7">
            <a:extLst>
              <a:ext uri="{FF2B5EF4-FFF2-40B4-BE49-F238E27FC236}">
                <a16:creationId xmlns:a16="http://schemas.microsoft.com/office/drawing/2014/main" id="{6005EBE7-3BDC-C377-F615-72EC6142FF17}"/>
              </a:ext>
            </a:extLst>
          </p:cNvPr>
          <p:cNvSpPr/>
          <p:nvPr/>
        </p:nvSpPr>
        <p:spPr>
          <a:xfrm>
            <a:off x="7694288" y="4255836"/>
            <a:ext cx="935362" cy="746628"/>
          </a:xfrm>
          <a:custGeom>
            <a:avLst/>
            <a:gdLst/>
            <a:ahLst/>
            <a:cxnLst/>
            <a:rect l="l" t="t" r="r" b="b"/>
            <a:pathLst>
              <a:path w="1870724" h="1493256">
                <a:moveTo>
                  <a:pt x="0" y="0"/>
                </a:moveTo>
                <a:lnTo>
                  <a:pt x="1870724" y="0"/>
                </a:lnTo>
                <a:lnTo>
                  <a:pt x="1870724" y="1493256"/>
                </a:lnTo>
                <a:lnTo>
                  <a:pt x="0" y="149325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r="-41906"/>
            </a:stretch>
          </a:blipFill>
        </p:spPr>
        <p:txBody>
          <a:bodyPr/>
          <a:lstStyle/>
          <a:p>
            <a:endParaRPr lang="pt-BR" sz="900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904CA52E-756A-ECAF-6FA0-2320C6019CE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727046"/>
          </a:xfrm>
          <a:prstGeom prst="rect">
            <a:avLst/>
          </a:prstGeom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id="{42393482-6526-7859-64C0-7DAD246AE0EA}"/>
              </a:ext>
            </a:extLst>
          </p:cNvPr>
          <p:cNvSpPr txBox="1"/>
          <p:nvPr/>
        </p:nvSpPr>
        <p:spPr>
          <a:xfrm>
            <a:off x="428625" y="159284"/>
            <a:ext cx="5130800" cy="402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 rtl="0" eaLnBrk="1" latinLnBrk="0" hangingPunct="1">
              <a:lnSpc>
                <a:spcPts val="2600"/>
              </a:lnSpc>
              <a:buNone/>
            </a:pPr>
            <a:r>
              <a:rPr lang="en-US" sz="1800" b="1" kern="12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rPr>
              <a:t>PRINCIPAIS ASPECTOS DA REFORMA</a:t>
            </a:r>
            <a:endParaRPr lang="pt-BR" dirty="0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3EFBF7-34E9-9966-456C-7060F4151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>
            <a:extLst>
              <a:ext uri="{FF2B5EF4-FFF2-40B4-BE49-F238E27FC236}">
                <a16:creationId xmlns:a16="http://schemas.microsoft.com/office/drawing/2014/main" id="{C453A002-450B-3358-0E1C-45BEC2DDA7BD}"/>
              </a:ext>
            </a:extLst>
          </p:cNvPr>
          <p:cNvSpPr/>
          <p:nvPr/>
        </p:nvSpPr>
        <p:spPr>
          <a:xfrm>
            <a:off x="0" y="214313"/>
            <a:ext cx="9144000" cy="33039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1912" b="1" kern="0" spc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TRIBUTAÇÃO DE DIVIDENDOS</a:t>
            </a:r>
            <a:endParaRPr lang="en-US" sz="1912" dirty="0"/>
          </a:p>
        </p:txBody>
      </p:sp>
      <p:sp>
        <p:nvSpPr>
          <p:cNvPr id="32" name="Text 0">
            <a:extLst>
              <a:ext uri="{FF2B5EF4-FFF2-40B4-BE49-F238E27FC236}">
                <a16:creationId xmlns:a16="http://schemas.microsoft.com/office/drawing/2014/main" id="{69E50456-A93F-401F-7289-28D9B60D1C1F}"/>
              </a:ext>
            </a:extLst>
          </p:cNvPr>
          <p:cNvSpPr/>
          <p:nvPr/>
        </p:nvSpPr>
        <p:spPr>
          <a:xfrm>
            <a:off x="428625" y="357188"/>
            <a:ext cx="65" cy="34111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800"/>
              </a:lnSpc>
              <a:buNone/>
            </a:pPr>
            <a:endParaRPr lang="en-US" sz="2121" dirty="0"/>
          </a:p>
        </p:txBody>
      </p:sp>
      <p:pic>
        <p:nvPicPr>
          <p:cNvPr id="34" name="Imagem 33">
            <a:extLst>
              <a:ext uri="{FF2B5EF4-FFF2-40B4-BE49-F238E27FC236}">
                <a16:creationId xmlns:a16="http://schemas.microsoft.com/office/drawing/2014/main" id="{FA82197C-739B-CC14-2C8B-BD89F0D84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762"/>
            <a:ext cx="9144000" cy="723900"/>
          </a:xfrm>
          <a:prstGeom prst="rect">
            <a:avLst/>
          </a:prstGeom>
        </p:spPr>
      </p:pic>
      <p:grpSp>
        <p:nvGrpSpPr>
          <p:cNvPr id="39" name="Agrupar 38">
            <a:extLst>
              <a:ext uri="{FF2B5EF4-FFF2-40B4-BE49-F238E27FC236}">
                <a16:creationId xmlns:a16="http://schemas.microsoft.com/office/drawing/2014/main" id="{E168282B-9F58-6FE5-5C9C-2BF9DC4FAF3B}"/>
              </a:ext>
            </a:extLst>
          </p:cNvPr>
          <p:cNvGrpSpPr/>
          <p:nvPr/>
        </p:nvGrpSpPr>
        <p:grpSpPr>
          <a:xfrm>
            <a:off x="637396" y="1044596"/>
            <a:ext cx="8041595" cy="1484568"/>
            <a:chOff x="571499" y="805549"/>
            <a:chExt cx="8041595" cy="1484568"/>
          </a:xfrm>
        </p:grpSpPr>
        <p:sp>
          <p:nvSpPr>
            <p:cNvPr id="5" name="Shape 2">
              <a:extLst>
                <a:ext uri="{FF2B5EF4-FFF2-40B4-BE49-F238E27FC236}">
                  <a16:creationId xmlns:a16="http://schemas.microsoft.com/office/drawing/2014/main" id="{42C9C03D-01D4-EBE3-C760-C2E89A8A00DC}"/>
                </a:ext>
              </a:extLst>
            </p:cNvPr>
            <p:cNvSpPr/>
            <p:nvPr/>
          </p:nvSpPr>
          <p:spPr>
            <a:xfrm>
              <a:off x="612094" y="1178408"/>
              <a:ext cx="8001000" cy="1111709"/>
            </a:xfrm>
            <a:prstGeom prst="rect">
              <a:avLst/>
            </a:prstGeom>
            <a:solidFill>
              <a:srgbClr val="F0F4F8"/>
            </a:solidFill>
            <a:ln/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" name="Shape 3">
              <a:extLst>
                <a:ext uri="{FF2B5EF4-FFF2-40B4-BE49-F238E27FC236}">
                  <a16:creationId xmlns:a16="http://schemas.microsoft.com/office/drawing/2014/main" id="{2C8CA947-794A-7C52-8F5F-5145436A304E}"/>
                </a:ext>
              </a:extLst>
            </p:cNvPr>
            <p:cNvSpPr/>
            <p:nvPr/>
          </p:nvSpPr>
          <p:spPr>
            <a:xfrm>
              <a:off x="571499" y="1178408"/>
              <a:ext cx="71438" cy="1111708"/>
            </a:xfrm>
            <a:prstGeom prst="rect">
              <a:avLst/>
            </a:prstGeom>
            <a:solidFill>
              <a:srgbClr val="E67E22"/>
            </a:solidFill>
            <a:ln/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Text 1">
              <a:extLst>
                <a:ext uri="{FF2B5EF4-FFF2-40B4-BE49-F238E27FC236}">
                  <a16:creationId xmlns:a16="http://schemas.microsoft.com/office/drawing/2014/main" id="{AA2AC7D2-0250-F944-B89F-2BE774C33F61}"/>
                </a:ext>
              </a:extLst>
            </p:cNvPr>
            <p:cNvSpPr/>
            <p:nvPr/>
          </p:nvSpPr>
          <p:spPr>
            <a:xfrm>
              <a:off x="571499" y="805549"/>
              <a:ext cx="7856318" cy="194092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>
              <a:spAutoFit/>
            </a:bodyPr>
            <a:lstStyle/>
            <a:p>
              <a:pPr marL="0" indent="0" algn="l">
                <a:lnSpc>
                  <a:spcPts val="1600"/>
                </a:lnSpc>
                <a:buNone/>
              </a:pPr>
              <a:r>
                <a:rPr lang="en-US" sz="1193" b="1" dirty="0">
                  <a:solidFill>
                    <a:srgbClr val="E67E22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SERVIÇOS (lava a </a:t>
              </a:r>
              <a:r>
                <a:rPr lang="en-US" sz="1193" b="1" dirty="0" err="1">
                  <a:solidFill>
                    <a:srgbClr val="E67E22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jato</a:t>
              </a:r>
              <a:r>
                <a:rPr lang="en-US" sz="1193" b="1" dirty="0">
                  <a:solidFill>
                    <a:srgbClr val="E67E22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, </a:t>
              </a:r>
              <a:r>
                <a:rPr lang="en-US" sz="1193" b="1" dirty="0" err="1">
                  <a:solidFill>
                    <a:srgbClr val="E67E22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borracharia</a:t>
              </a:r>
              <a:r>
                <a:rPr lang="en-US" sz="1193" b="1" dirty="0">
                  <a:solidFill>
                    <a:srgbClr val="E67E22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, </a:t>
              </a:r>
              <a:r>
                <a:rPr lang="en-US" sz="1193" b="1" dirty="0" err="1">
                  <a:solidFill>
                    <a:srgbClr val="E67E22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alinhamento</a:t>
              </a:r>
              <a:r>
                <a:rPr lang="en-US" sz="1193" b="1" dirty="0">
                  <a:solidFill>
                    <a:srgbClr val="E67E22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 etc.) PODEM TER UM AUMENTO NA CARGA TRIBUTÁRIA</a:t>
              </a:r>
              <a:endParaRPr lang="en-US" sz="1193" dirty="0"/>
            </a:p>
          </p:txBody>
        </p:sp>
        <p:sp>
          <p:nvSpPr>
            <p:cNvPr id="29" name="Text 18">
              <a:extLst>
                <a:ext uri="{FF2B5EF4-FFF2-40B4-BE49-F238E27FC236}">
                  <a16:creationId xmlns:a16="http://schemas.microsoft.com/office/drawing/2014/main" id="{EDD3A926-DD0E-C2DB-816D-6B83B804A211}"/>
                </a:ext>
              </a:extLst>
            </p:cNvPr>
            <p:cNvSpPr/>
            <p:nvPr/>
          </p:nvSpPr>
          <p:spPr>
            <a:xfrm>
              <a:off x="647813" y="1945216"/>
              <a:ext cx="634789" cy="234744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>
              <a:spAutoFit/>
            </a:bodyPr>
            <a:lstStyle/>
            <a:p>
              <a:pPr marL="628650" lvl="1" indent="-171450">
                <a:lnSpc>
                  <a:spcPts val="900"/>
                </a:lnSpc>
                <a:buFont typeface="Arial" panose="020B0604020202020204" pitchFamily="34" charset="0"/>
                <a:buChar char="•"/>
              </a:pPr>
              <a:endParaRPr lang="en-US" sz="990" dirty="0">
                <a:solidFill>
                  <a:srgbClr val="002D5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endParaRPr>
            </a:p>
            <a:p>
              <a:pPr marL="171450" indent="-171450">
                <a:lnSpc>
                  <a:spcPts val="900"/>
                </a:lnSpc>
                <a:buFont typeface="Wingdings" panose="05000000000000000000" pitchFamily="2" charset="2"/>
                <a:buChar char="Ø"/>
              </a:pPr>
              <a:endParaRPr lang="en-US" sz="990" dirty="0">
                <a:solidFill>
                  <a:srgbClr val="002D5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endParaRPr>
            </a:p>
          </p:txBody>
        </p:sp>
      </p:grpSp>
      <p:sp>
        <p:nvSpPr>
          <p:cNvPr id="46" name="Freeform 4">
            <a:extLst>
              <a:ext uri="{FF2B5EF4-FFF2-40B4-BE49-F238E27FC236}">
                <a16:creationId xmlns:a16="http://schemas.microsoft.com/office/drawing/2014/main" id="{78EC0935-1CA0-FC4D-248B-81FA713502BD}"/>
              </a:ext>
            </a:extLst>
          </p:cNvPr>
          <p:cNvSpPr/>
          <p:nvPr/>
        </p:nvSpPr>
        <p:spPr>
          <a:xfrm>
            <a:off x="-559872" y="3967204"/>
            <a:ext cx="10263744" cy="1190594"/>
          </a:xfrm>
          <a:custGeom>
            <a:avLst/>
            <a:gdLst/>
            <a:ahLst/>
            <a:cxnLst/>
            <a:rect l="l" t="t" r="r" b="b"/>
            <a:pathLst>
              <a:path w="20527487" h="2381188">
                <a:moveTo>
                  <a:pt x="0" y="0"/>
                </a:moveTo>
                <a:lnTo>
                  <a:pt x="20527486" y="0"/>
                </a:lnTo>
                <a:lnTo>
                  <a:pt x="20527486" y="2381188"/>
                </a:lnTo>
                <a:lnTo>
                  <a:pt x="0" y="238118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9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85DA4D2-0CC2-6BA3-A1B8-2F97DC2B3DA5}"/>
              </a:ext>
            </a:extLst>
          </p:cNvPr>
          <p:cNvSpPr txBox="1"/>
          <p:nvPr/>
        </p:nvSpPr>
        <p:spPr>
          <a:xfrm>
            <a:off x="428624" y="159284"/>
            <a:ext cx="7115175" cy="402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 rtl="0" eaLnBrk="1" latinLnBrk="0" hangingPunct="1">
              <a:lnSpc>
                <a:spcPts val="2600"/>
              </a:lnSpc>
              <a:buNone/>
            </a:pPr>
            <a:r>
              <a:rPr lang="en-US" sz="1800" b="1" kern="12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rPr>
              <a:t>PRESTAÇÃO DE SERVIÇOS NA REFORMA TRIBUTÁRIA</a:t>
            </a:r>
            <a:endParaRPr lang="pt-BR" dirty="0">
              <a:solidFill>
                <a:schemeClr val="bg1"/>
              </a:solidFill>
              <a:effectLst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66F8E49-BDD6-8E46-7923-17EAF0164A63}"/>
              </a:ext>
            </a:extLst>
          </p:cNvPr>
          <p:cNvSpPr txBox="1"/>
          <p:nvPr/>
        </p:nvSpPr>
        <p:spPr>
          <a:xfrm>
            <a:off x="749429" y="1603470"/>
            <a:ext cx="2811015" cy="7514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sz="1800" dirty="0" err="1">
                <a:solidFill>
                  <a:srgbClr val="002D5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Atualmente</a:t>
            </a:r>
            <a:r>
              <a:rPr lang="en-US" sz="1800" dirty="0">
                <a:solidFill>
                  <a:srgbClr val="002D5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:</a:t>
            </a:r>
          </a:p>
          <a:p>
            <a:pPr algn="ctr">
              <a:lnSpc>
                <a:spcPts val="1700"/>
              </a:lnSpc>
            </a:pPr>
            <a:endParaRPr lang="en-US" b="1" dirty="0">
              <a:solidFill>
                <a:srgbClr val="002D5B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pPr algn="ctr">
              <a:lnSpc>
                <a:spcPts val="1700"/>
              </a:lnSpc>
            </a:pPr>
            <a:r>
              <a:rPr lang="en-US" sz="1800" b="1" dirty="0">
                <a:solidFill>
                  <a:srgbClr val="002D5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ISS de </a:t>
            </a:r>
            <a:r>
              <a:rPr lang="en-US" sz="1800" b="1" dirty="0" err="1">
                <a:solidFill>
                  <a:srgbClr val="002D5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até</a:t>
            </a:r>
            <a:r>
              <a:rPr lang="en-US" sz="1800" b="1" dirty="0">
                <a:solidFill>
                  <a:srgbClr val="002D5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5%</a:t>
            </a:r>
          </a:p>
        </p:txBody>
      </p:sp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EB64275D-ACB8-4746-0D19-657C5FC9F4B5}"/>
              </a:ext>
            </a:extLst>
          </p:cNvPr>
          <p:cNvSpPr/>
          <p:nvPr/>
        </p:nvSpPr>
        <p:spPr>
          <a:xfrm>
            <a:off x="3855720" y="1714500"/>
            <a:ext cx="899160" cy="46976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0A77359-B84B-D1A7-8F46-0C7F24A536E6}"/>
              </a:ext>
            </a:extLst>
          </p:cNvPr>
          <p:cNvSpPr txBox="1"/>
          <p:nvPr/>
        </p:nvSpPr>
        <p:spPr>
          <a:xfrm>
            <a:off x="5050156" y="1623847"/>
            <a:ext cx="3072764" cy="7514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sz="1800" dirty="0">
                <a:solidFill>
                  <a:srgbClr val="002D5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Reforma:</a:t>
            </a:r>
          </a:p>
          <a:p>
            <a:pPr algn="ctr">
              <a:lnSpc>
                <a:spcPts val="1700"/>
              </a:lnSpc>
            </a:pPr>
            <a:endParaRPr lang="en-US" b="1" dirty="0">
              <a:solidFill>
                <a:srgbClr val="002D5B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pPr algn="ctr">
              <a:lnSpc>
                <a:spcPts val="1700"/>
              </a:lnSpc>
            </a:pPr>
            <a:r>
              <a:rPr lang="en-US" sz="1800" b="1" dirty="0">
                <a:solidFill>
                  <a:srgbClr val="002D5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IBS/CBS de </a:t>
            </a:r>
            <a:r>
              <a:rPr lang="en-US" sz="1800" b="1" dirty="0" err="1">
                <a:solidFill>
                  <a:srgbClr val="002D5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aprox</a:t>
            </a:r>
            <a:r>
              <a:rPr lang="en-US" sz="1800" b="1" dirty="0">
                <a:solidFill>
                  <a:srgbClr val="002D5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  27,5%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591D534-F9AF-854C-545C-57C1E349E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256698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63F5A040-C2B7-97CA-7E00-75AA8CFE71FD}"/>
              </a:ext>
            </a:extLst>
          </p:cNvPr>
          <p:cNvSpPr txBox="1"/>
          <p:nvPr/>
        </p:nvSpPr>
        <p:spPr>
          <a:xfrm>
            <a:off x="642272" y="2809875"/>
            <a:ext cx="8036719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endParaRPr lang="pt-BR" sz="94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pt-BR" sz="94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 o IBS/CBS a prestação de serviços passa a estar sujeita às </a:t>
            </a:r>
            <a:r>
              <a:rPr lang="pt-BR" sz="940" b="1" dirty="0">
                <a:solidFill>
                  <a:srgbClr val="002D5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mesmas alíquotas </a:t>
            </a:r>
            <a:r>
              <a:rPr lang="pt-BR" sz="94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aplicadas à circulação de mercadoria.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pt-BR" sz="94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pt-BR" sz="94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Diferente dos combustíveis, a prestação de serviços não está no regime monofásico, aplicando-se o </a:t>
            </a:r>
            <a:r>
              <a:rPr lang="pt-BR" sz="940" b="1" dirty="0">
                <a:solidFill>
                  <a:srgbClr val="002D5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sistema de créditos/débitos</a:t>
            </a:r>
            <a:r>
              <a:rPr lang="pt-BR" sz="94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pt-BR" sz="94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115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B9D945-B480-B539-4809-4B7F98715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riângulo isósceles 79">
            <a:extLst>
              <a:ext uri="{FF2B5EF4-FFF2-40B4-BE49-F238E27FC236}">
                <a16:creationId xmlns:a16="http://schemas.microsoft.com/office/drawing/2014/main" id="{5D03A1B8-5601-F408-B588-599CEC7933EE}"/>
              </a:ext>
            </a:extLst>
          </p:cNvPr>
          <p:cNvSpPr/>
          <p:nvPr/>
        </p:nvSpPr>
        <p:spPr>
          <a:xfrm>
            <a:off x="3309898" y="822463"/>
            <a:ext cx="1413530" cy="659904"/>
          </a:xfrm>
          <a:prstGeom prst="triangl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/>
          </a:p>
        </p:txBody>
      </p:sp>
      <p:sp>
        <p:nvSpPr>
          <p:cNvPr id="78" name="Retângulo: Cantos Superiores Arredondados 77">
            <a:extLst>
              <a:ext uri="{FF2B5EF4-FFF2-40B4-BE49-F238E27FC236}">
                <a16:creationId xmlns:a16="http://schemas.microsoft.com/office/drawing/2014/main" id="{DB1E202F-80C4-0968-B4BE-F79A84F5D412}"/>
              </a:ext>
            </a:extLst>
          </p:cNvPr>
          <p:cNvSpPr/>
          <p:nvPr/>
        </p:nvSpPr>
        <p:spPr>
          <a:xfrm>
            <a:off x="5058497" y="2206043"/>
            <a:ext cx="1235631" cy="528437"/>
          </a:xfrm>
          <a:prstGeom prst="round2Same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/>
          </a:p>
        </p:txBody>
      </p:sp>
      <p:sp>
        <p:nvSpPr>
          <p:cNvPr id="77" name="Retângulo: Cantos Superiores Arredondados 76">
            <a:extLst>
              <a:ext uri="{FF2B5EF4-FFF2-40B4-BE49-F238E27FC236}">
                <a16:creationId xmlns:a16="http://schemas.microsoft.com/office/drawing/2014/main" id="{E3F23857-1B71-0FED-C2CA-0000AE7AA7B7}"/>
              </a:ext>
            </a:extLst>
          </p:cNvPr>
          <p:cNvSpPr/>
          <p:nvPr/>
        </p:nvSpPr>
        <p:spPr>
          <a:xfrm>
            <a:off x="1773700" y="2189500"/>
            <a:ext cx="1243668" cy="544980"/>
          </a:xfrm>
          <a:prstGeom prst="round2SameRect">
            <a:avLst>
              <a:gd name="adj1" fmla="val 16667"/>
              <a:gd name="adj2" fmla="val 12521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/>
          </a:p>
        </p:txBody>
      </p:sp>
      <p:sp>
        <p:nvSpPr>
          <p:cNvPr id="76" name="Retângulo 75">
            <a:extLst>
              <a:ext uri="{FF2B5EF4-FFF2-40B4-BE49-F238E27FC236}">
                <a16:creationId xmlns:a16="http://schemas.microsoft.com/office/drawing/2014/main" id="{A15CB26F-C448-5AD7-7ADE-47EB42D3A657}"/>
              </a:ext>
            </a:extLst>
          </p:cNvPr>
          <p:cNvSpPr/>
          <p:nvPr/>
        </p:nvSpPr>
        <p:spPr>
          <a:xfrm>
            <a:off x="6437790" y="3560030"/>
            <a:ext cx="1213431" cy="5651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/>
          </a:p>
        </p:txBody>
      </p:sp>
      <p:sp>
        <p:nvSpPr>
          <p:cNvPr id="75" name="Retângulo 74">
            <a:extLst>
              <a:ext uri="{FF2B5EF4-FFF2-40B4-BE49-F238E27FC236}">
                <a16:creationId xmlns:a16="http://schemas.microsoft.com/office/drawing/2014/main" id="{174038F0-9D93-5309-41E8-E6E74D3A8D77}"/>
              </a:ext>
            </a:extLst>
          </p:cNvPr>
          <p:cNvSpPr/>
          <p:nvPr/>
        </p:nvSpPr>
        <p:spPr>
          <a:xfrm>
            <a:off x="3422133" y="3560030"/>
            <a:ext cx="1213431" cy="5651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/>
          </a:p>
        </p:txBody>
      </p:sp>
      <p:sp>
        <p:nvSpPr>
          <p:cNvPr id="74" name="Retângulo 73">
            <a:extLst>
              <a:ext uri="{FF2B5EF4-FFF2-40B4-BE49-F238E27FC236}">
                <a16:creationId xmlns:a16="http://schemas.microsoft.com/office/drawing/2014/main" id="{7C668E65-1582-08A2-4699-AD9DBC364944}"/>
              </a:ext>
            </a:extLst>
          </p:cNvPr>
          <p:cNvSpPr/>
          <p:nvPr/>
        </p:nvSpPr>
        <p:spPr>
          <a:xfrm>
            <a:off x="474853" y="3544101"/>
            <a:ext cx="1213431" cy="5750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53F193AA-35D8-7A10-E443-ECFB9E0BB484}"/>
              </a:ext>
            </a:extLst>
          </p:cNvPr>
          <p:cNvSpPr/>
          <p:nvPr/>
        </p:nvSpPr>
        <p:spPr>
          <a:xfrm>
            <a:off x="7392800" y="4255836"/>
            <a:ext cx="1327339" cy="746628"/>
          </a:xfrm>
          <a:custGeom>
            <a:avLst/>
            <a:gdLst/>
            <a:ahLst/>
            <a:cxnLst/>
            <a:rect l="l" t="t" r="r" b="b"/>
            <a:pathLst>
              <a:path w="2654678" h="1493256">
                <a:moveTo>
                  <a:pt x="0" y="0"/>
                </a:moveTo>
                <a:lnTo>
                  <a:pt x="2654678" y="0"/>
                </a:lnTo>
                <a:lnTo>
                  <a:pt x="2654678" y="1493256"/>
                </a:lnTo>
                <a:lnTo>
                  <a:pt x="0" y="14932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 sz="90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DAE63F09-F869-BAF5-5AB0-69B0C8359F56}"/>
              </a:ext>
            </a:extLst>
          </p:cNvPr>
          <p:cNvSpPr/>
          <p:nvPr/>
        </p:nvSpPr>
        <p:spPr>
          <a:xfrm>
            <a:off x="-559872" y="3952906"/>
            <a:ext cx="10263744" cy="1190594"/>
          </a:xfrm>
          <a:custGeom>
            <a:avLst/>
            <a:gdLst/>
            <a:ahLst/>
            <a:cxnLst/>
            <a:rect l="l" t="t" r="r" b="b"/>
            <a:pathLst>
              <a:path w="20527487" h="2381188">
                <a:moveTo>
                  <a:pt x="0" y="0"/>
                </a:moveTo>
                <a:lnTo>
                  <a:pt x="20527486" y="0"/>
                </a:lnTo>
                <a:lnTo>
                  <a:pt x="20527486" y="2381188"/>
                </a:lnTo>
                <a:lnTo>
                  <a:pt x="0" y="238118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900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EBF7EA4E-5DDE-EA49-525E-71BEB0E0F1BD}"/>
              </a:ext>
            </a:extLst>
          </p:cNvPr>
          <p:cNvSpPr/>
          <p:nvPr/>
        </p:nvSpPr>
        <p:spPr>
          <a:xfrm>
            <a:off x="7694288" y="4255836"/>
            <a:ext cx="935362" cy="746628"/>
          </a:xfrm>
          <a:custGeom>
            <a:avLst/>
            <a:gdLst/>
            <a:ahLst/>
            <a:cxnLst/>
            <a:rect l="l" t="t" r="r" b="b"/>
            <a:pathLst>
              <a:path w="1870724" h="1493256">
                <a:moveTo>
                  <a:pt x="0" y="0"/>
                </a:moveTo>
                <a:lnTo>
                  <a:pt x="1870724" y="0"/>
                </a:lnTo>
                <a:lnTo>
                  <a:pt x="1870724" y="1493256"/>
                </a:lnTo>
                <a:lnTo>
                  <a:pt x="0" y="14932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41906"/>
            </a:stretch>
          </a:blipFill>
        </p:spPr>
        <p:txBody>
          <a:bodyPr/>
          <a:lstStyle/>
          <a:p>
            <a:endParaRPr lang="pt-BR" sz="900"/>
          </a:p>
        </p:txBody>
      </p:sp>
      <p:sp>
        <p:nvSpPr>
          <p:cNvPr id="36" name="Retângulo de cantos arredondados 8">
            <a:extLst>
              <a:ext uri="{FF2B5EF4-FFF2-40B4-BE49-F238E27FC236}">
                <a16:creationId xmlns:a16="http://schemas.microsoft.com/office/drawing/2014/main" id="{D08BEA38-5B97-9449-8C95-9B466CA1B8D4}"/>
              </a:ext>
            </a:extLst>
          </p:cNvPr>
          <p:cNvSpPr/>
          <p:nvPr/>
        </p:nvSpPr>
        <p:spPr>
          <a:xfrm>
            <a:off x="3259212" y="975820"/>
            <a:ext cx="1514901" cy="46402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900" b="1" dirty="0">
                <a:solidFill>
                  <a:schemeClr val="bg1"/>
                </a:solidFill>
                <a:latin typeface="Montserrat" panose="00000500000000000000" pitchFamily="2" charset="0"/>
              </a:rPr>
              <a:t>Comitê Gestor do IBS e RFB</a:t>
            </a:r>
            <a:r>
              <a:rPr lang="pt-BR" sz="900" b="1" dirty="0">
                <a:latin typeface="Montserrat" panose="00000500000000000000" pitchFamily="2" charset="0"/>
              </a:rPr>
              <a:t>B</a:t>
            </a:r>
          </a:p>
        </p:txBody>
      </p:sp>
      <p:sp>
        <p:nvSpPr>
          <p:cNvPr id="37" name="Retângulo de cantos arredondados 9">
            <a:extLst>
              <a:ext uri="{FF2B5EF4-FFF2-40B4-BE49-F238E27FC236}">
                <a16:creationId xmlns:a16="http://schemas.microsoft.com/office/drawing/2014/main" id="{86716207-9D60-235F-6C32-F84CDC66705C}"/>
              </a:ext>
            </a:extLst>
          </p:cNvPr>
          <p:cNvSpPr/>
          <p:nvPr/>
        </p:nvSpPr>
        <p:spPr>
          <a:xfrm>
            <a:off x="1754790" y="2284542"/>
            <a:ext cx="1514901" cy="464023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900" b="1">
                <a:solidFill>
                  <a:schemeClr val="bg1"/>
                </a:solidFill>
                <a:latin typeface="Montserrat" panose="00000500000000000000" pitchFamily="2" charset="0"/>
              </a:rPr>
              <a:t>Meios de Pagamento</a:t>
            </a:r>
            <a:endParaRPr lang="pt-BR" sz="9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8" name="Retângulo de cantos arredondados 10">
            <a:extLst>
              <a:ext uri="{FF2B5EF4-FFF2-40B4-BE49-F238E27FC236}">
                <a16:creationId xmlns:a16="http://schemas.microsoft.com/office/drawing/2014/main" id="{00AA8286-3225-2DDA-A834-21FE05AFD3BD}"/>
              </a:ext>
            </a:extLst>
          </p:cNvPr>
          <p:cNvSpPr/>
          <p:nvPr/>
        </p:nvSpPr>
        <p:spPr>
          <a:xfrm>
            <a:off x="6269924" y="3612051"/>
            <a:ext cx="1514901" cy="464023"/>
          </a:xfrm>
          <a:prstGeom prst="roundRect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900" b="1" dirty="0">
                <a:solidFill>
                  <a:schemeClr val="bg1"/>
                </a:solidFill>
                <a:latin typeface="Montserrat" panose="00000500000000000000" pitchFamily="2" charset="0"/>
              </a:rPr>
              <a:t>Consumidor Final</a:t>
            </a:r>
          </a:p>
          <a:p>
            <a:pPr algn="ctr"/>
            <a:r>
              <a:rPr lang="pt-BR" sz="900" b="1" dirty="0">
                <a:solidFill>
                  <a:schemeClr val="bg1"/>
                </a:solidFill>
                <a:latin typeface="Montserrat" panose="00000500000000000000" pitchFamily="2" charset="0"/>
              </a:rPr>
              <a:t>C</a:t>
            </a:r>
          </a:p>
        </p:txBody>
      </p:sp>
      <p:sp>
        <p:nvSpPr>
          <p:cNvPr id="39" name="Retângulo de cantos arredondados 11">
            <a:extLst>
              <a:ext uri="{FF2B5EF4-FFF2-40B4-BE49-F238E27FC236}">
                <a16:creationId xmlns:a16="http://schemas.microsoft.com/office/drawing/2014/main" id="{AE6ABE6A-0FAD-A47A-98BC-840FEFF42739}"/>
              </a:ext>
            </a:extLst>
          </p:cNvPr>
          <p:cNvSpPr/>
          <p:nvPr/>
        </p:nvSpPr>
        <p:spPr>
          <a:xfrm>
            <a:off x="3290163" y="3612051"/>
            <a:ext cx="1514901" cy="464023"/>
          </a:xfrm>
          <a:prstGeom prst="roundRect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00" b="1" dirty="0">
                <a:solidFill>
                  <a:schemeClr val="bg1"/>
                </a:solidFill>
                <a:latin typeface="Montserrat" panose="00000500000000000000" pitchFamily="2" charset="0"/>
              </a:rPr>
              <a:t>Varejista</a:t>
            </a:r>
          </a:p>
          <a:p>
            <a:pPr algn="ctr"/>
            <a:r>
              <a:rPr lang="pt-BR" sz="1000" b="1" dirty="0">
                <a:solidFill>
                  <a:schemeClr val="bg1"/>
                </a:solidFill>
                <a:latin typeface="Montserrat" panose="00000500000000000000" pitchFamily="2" charset="0"/>
              </a:rPr>
              <a:t>B</a:t>
            </a:r>
          </a:p>
        </p:txBody>
      </p:sp>
      <p:sp>
        <p:nvSpPr>
          <p:cNvPr id="40" name="Retângulo de cantos arredondados 12">
            <a:extLst>
              <a:ext uri="{FF2B5EF4-FFF2-40B4-BE49-F238E27FC236}">
                <a16:creationId xmlns:a16="http://schemas.microsoft.com/office/drawing/2014/main" id="{318B5812-3BEE-6E99-B3F5-0D0D25034316}"/>
              </a:ext>
            </a:extLst>
          </p:cNvPr>
          <p:cNvSpPr/>
          <p:nvPr/>
        </p:nvSpPr>
        <p:spPr>
          <a:xfrm>
            <a:off x="310402" y="3593264"/>
            <a:ext cx="1514901" cy="464023"/>
          </a:xfrm>
          <a:prstGeom prst="roundRect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00" b="1" dirty="0">
                <a:solidFill>
                  <a:schemeClr val="bg1"/>
                </a:solidFill>
                <a:latin typeface="Montserrat" panose="00000500000000000000" pitchFamily="2" charset="0"/>
              </a:rPr>
              <a:t>Fornecedor</a:t>
            </a:r>
          </a:p>
          <a:p>
            <a:pPr algn="ctr"/>
            <a:r>
              <a:rPr lang="pt-BR" sz="1000" b="1" dirty="0">
                <a:solidFill>
                  <a:schemeClr val="bg1"/>
                </a:solidFill>
                <a:latin typeface="Montserrat" panose="00000500000000000000" pitchFamily="2" charset="0"/>
              </a:rPr>
              <a:t>A</a:t>
            </a:r>
          </a:p>
        </p:txBody>
      </p:sp>
      <p:sp>
        <p:nvSpPr>
          <p:cNvPr id="41" name="Retângulo de cantos arredondados 13">
            <a:extLst>
              <a:ext uri="{FF2B5EF4-FFF2-40B4-BE49-F238E27FC236}">
                <a16:creationId xmlns:a16="http://schemas.microsoft.com/office/drawing/2014/main" id="{A8081CBE-D41E-DF3F-5E26-0E7D748C57C3}"/>
              </a:ext>
            </a:extLst>
          </p:cNvPr>
          <p:cNvSpPr/>
          <p:nvPr/>
        </p:nvSpPr>
        <p:spPr>
          <a:xfrm>
            <a:off x="4799134" y="2296901"/>
            <a:ext cx="1514901" cy="464023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900" b="1">
                <a:solidFill>
                  <a:schemeClr val="bg1"/>
                </a:solidFill>
                <a:latin typeface="Montserrat" panose="00000500000000000000" pitchFamily="2" charset="0"/>
              </a:rPr>
              <a:t>Meios de Pagamento</a:t>
            </a:r>
            <a:endParaRPr lang="pt-BR" sz="9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cxnSp>
        <p:nvCxnSpPr>
          <p:cNvPr id="42" name="Conector de seta reta 14">
            <a:extLst>
              <a:ext uri="{FF2B5EF4-FFF2-40B4-BE49-F238E27FC236}">
                <a16:creationId xmlns:a16="http://schemas.microsoft.com/office/drawing/2014/main" id="{17D05A52-9797-2D8B-9A4B-42B0CC1A9FCA}"/>
              </a:ext>
            </a:extLst>
          </p:cNvPr>
          <p:cNvCxnSpPr>
            <a:cxnSpLocks/>
            <a:stCxn id="37" idx="2"/>
          </p:cNvCxnSpPr>
          <p:nvPr/>
        </p:nvCxnSpPr>
        <p:spPr>
          <a:xfrm flipH="1">
            <a:off x="1856254" y="2748565"/>
            <a:ext cx="655987" cy="811465"/>
          </a:xfrm>
          <a:prstGeom prst="straightConnector1">
            <a:avLst/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de seta reta 15">
            <a:extLst>
              <a:ext uri="{FF2B5EF4-FFF2-40B4-BE49-F238E27FC236}">
                <a16:creationId xmlns:a16="http://schemas.microsoft.com/office/drawing/2014/main" id="{FF14868B-CD31-B115-B22D-7BD75AF9ECA8}"/>
              </a:ext>
            </a:extLst>
          </p:cNvPr>
          <p:cNvCxnSpPr>
            <a:cxnSpLocks/>
          </p:cNvCxnSpPr>
          <p:nvPr/>
        </p:nvCxnSpPr>
        <p:spPr>
          <a:xfrm flipV="1">
            <a:off x="3259212" y="1501102"/>
            <a:ext cx="677515" cy="795799"/>
          </a:xfrm>
          <a:prstGeom prst="straightConnector1">
            <a:avLst/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de seta reta 16">
            <a:extLst>
              <a:ext uri="{FF2B5EF4-FFF2-40B4-BE49-F238E27FC236}">
                <a16:creationId xmlns:a16="http://schemas.microsoft.com/office/drawing/2014/main" id="{DB96A652-43CF-2133-D296-6D835EA4456C}"/>
              </a:ext>
            </a:extLst>
          </p:cNvPr>
          <p:cNvCxnSpPr>
            <a:cxnSpLocks/>
          </p:cNvCxnSpPr>
          <p:nvPr/>
        </p:nvCxnSpPr>
        <p:spPr>
          <a:xfrm flipH="1" flipV="1">
            <a:off x="4114491" y="1496586"/>
            <a:ext cx="704336" cy="815425"/>
          </a:xfrm>
          <a:prstGeom prst="straightConnector1">
            <a:avLst/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de seta reta 17">
            <a:extLst>
              <a:ext uri="{FF2B5EF4-FFF2-40B4-BE49-F238E27FC236}">
                <a16:creationId xmlns:a16="http://schemas.microsoft.com/office/drawing/2014/main" id="{95E6E6DD-5359-8C02-AFAA-7C197122432C}"/>
              </a:ext>
            </a:extLst>
          </p:cNvPr>
          <p:cNvCxnSpPr>
            <a:cxnSpLocks/>
          </p:cNvCxnSpPr>
          <p:nvPr/>
        </p:nvCxnSpPr>
        <p:spPr>
          <a:xfrm flipH="1" flipV="1">
            <a:off x="5613245" y="2841047"/>
            <a:ext cx="679740" cy="789790"/>
          </a:xfrm>
          <a:prstGeom prst="straightConnector1">
            <a:avLst/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de seta reta 18">
            <a:extLst>
              <a:ext uri="{FF2B5EF4-FFF2-40B4-BE49-F238E27FC236}">
                <a16:creationId xmlns:a16="http://schemas.microsoft.com/office/drawing/2014/main" id="{1B89BF95-C002-DDEE-ECCB-2EDD7B0F166E}"/>
              </a:ext>
            </a:extLst>
          </p:cNvPr>
          <p:cNvCxnSpPr>
            <a:cxnSpLocks/>
          </p:cNvCxnSpPr>
          <p:nvPr/>
        </p:nvCxnSpPr>
        <p:spPr>
          <a:xfrm flipH="1" flipV="1">
            <a:off x="2617235" y="2793636"/>
            <a:ext cx="701541" cy="818415"/>
          </a:xfrm>
          <a:prstGeom prst="straightConnector1">
            <a:avLst/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de seta reta 19">
            <a:extLst>
              <a:ext uri="{FF2B5EF4-FFF2-40B4-BE49-F238E27FC236}">
                <a16:creationId xmlns:a16="http://schemas.microsoft.com/office/drawing/2014/main" id="{4097ACE5-05DF-BA6B-94E8-6A4FB88ADD63}"/>
              </a:ext>
            </a:extLst>
          </p:cNvPr>
          <p:cNvCxnSpPr>
            <a:cxnSpLocks/>
            <a:stCxn id="41" idx="2"/>
          </p:cNvCxnSpPr>
          <p:nvPr/>
        </p:nvCxnSpPr>
        <p:spPr>
          <a:xfrm flipH="1">
            <a:off x="4805065" y="2760924"/>
            <a:ext cx="751520" cy="783177"/>
          </a:xfrm>
          <a:prstGeom prst="straightConnector1">
            <a:avLst/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de seta reta 21">
            <a:extLst>
              <a:ext uri="{FF2B5EF4-FFF2-40B4-BE49-F238E27FC236}">
                <a16:creationId xmlns:a16="http://schemas.microsoft.com/office/drawing/2014/main" id="{0BCBA001-86DB-7365-8505-4F100541C575}"/>
              </a:ext>
            </a:extLst>
          </p:cNvPr>
          <p:cNvCxnSpPr>
            <a:cxnSpLocks/>
          </p:cNvCxnSpPr>
          <p:nvPr/>
        </p:nvCxnSpPr>
        <p:spPr>
          <a:xfrm flipV="1">
            <a:off x="1845332" y="3824842"/>
            <a:ext cx="1407301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D8F16069-E082-B65E-C661-6858B48C9170}"/>
              </a:ext>
            </a:extLst>
          </p:cNvPr>
          <p:cNvSpPr txBox="1"/>
          <p:nvPr/>
        </p:nvSpPr>
        <p:spPr>
          <a:xfrm>
            <a:off x="1986281" y="3613098"/>
            <a:ext cx="10669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800" b="1" dirty="0">
                <a:latin typeface="Montserrat" panose="00000500000000000000" pitchFamily="2" charset="0"/>
              </a:rPr>
              <a:t>Preço: R$ 100,00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935B924D-C087-4950-4D5B-3E49CF7226E5}"/>
              </a:ext>
            </a:extLst>
          </p:cNvPr>
          <p:cNvSpPr txBox="1"/>
          <p:nvPr/>
        </p:nvSpPr>
        <p:spPr>
          <a:xfrm>
            <a:off x="1820254" y="3828542"/>
            <a:ext cx="14337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800" b="1" dirty="0">
                <a:latin typeface="Montserrat" panose="00000500000000000000" pitchFamily="2" charset="0"/>
              </a:rPr>
              <a:t>Nota fiscal: R$ 126,50</a:t>
            </a:r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902EF53B-77AF-6CE7-4CC4-C46B25A4D278}"/>
              </a:ext>
            </a:extLst>
          </p:cNvPr>
          <p:cNvSpPr txBox="1"/>
          <p:nvPr/>
        </p:nvSpPr>
        <p:spPr>
          <a:xfrm>
            <a:off x="4799134" y="3847450"/>
            <a:ext cx="14073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800" b="1" dirty="0">
                <a:latin typeface="Montserrat" panose="00000500000000000000" pitchFamily="2" charset="0"/>
              </a:rPr>
              <a:t>Nota Fiscal: R$ 189,75</a:t>
            </a: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D41832E9-42F0-82AE-508E-0906F30AC5E9}"/>
              </a:ext>
            </a:extLst>
          </p:cNvPr>
          <p:cNvSpPr txBox="1"/>
          <p:nvPr/>
        </p:nvSpPr>
        <p:spPr>
          <a:xfrm rot="2951224">
            <a:off x="2525822" y="3104029"/>
            <a:ext cx="116844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700" dirty="0">
                <a:latin typeface="Montserrat" panose="00000500000000000000" pitchFamily="2" charset="0"/>
              </a:rPr>
              <a:t>Pagamento: R$ 126,50</a:t>
            </a:r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B14E3E1D-7DD7-9DF2-02E0-B54DFC200FC6}"/>
              </a:ext>
            </a:extLst>
          </p:cNvPr>
          <p:cNvSpPr txBox="1"/>
          <p:nvPr/>
        </p:nvSpPr>
        <p:spPr>
          <a:xfrm rot="18617620">
            <a:off x="1431810" y="3061979"/>
            <a:ext cx="129278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700" dirty="0">
                <a:latin typeface="Montserrat" panose="00000500000000000000" pitchFamily="2" charset="0"/>
              </a:rPr>
              <a:t>Transferência: R$ 100,00</a:t>
            </a:r>
          </a:p>
        </p:txBody>
      </p: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909F1DA5-A31D-3A43-7800-1C9C3426DA57}"/>
              </a:ext>
            </a:extLst>
          </p:cNvPr>
          <p:cNvSpPr txBox="1"/>
          <p:nvPr/>
        </p:nvSpPr>
        <p:spPr>
          <a:xfrm rot="18750326">
            <a:off x="2770926" y="1759611"/>
            <a:ext cx="12224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700" dirty="0">
                <a:latin typeface="Montserrat" panose="00000500000000000000" pitchFamily="2" charset="0"/>
              </a:rPr>
              <a:t>Transferência: R$ 26,50</a:t>
            </a:r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00B9FCB9-0CA5-0D2D-0416-7DC0702986B8}"/>
              </a:ext>
            </a:extLst>
          </p:cNvPr>
          <p:cNvSpPr txBox="1"/>
          <p:nvPr/>
        </p:nvSpPr>
        <p:spPr>
          <a:xfrm rot="2951224">
            <a:off x="5479263" y="3088692"/>
            <a:ext cx="11838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700" dirty="0">
                <a:latin typeface="Montserrat" panose="00000500000000000000" pitchFamily="2" charset="0"/>
              </a:rPr>
              <a:t>Pagamento: R$ 189,75</a:t>
            </a:r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BC7C596F-BD01-706B-AD4D-49C2BF8D95EB}"/>
              </a:ext>
            </a:extLst>
          </p:cNvPr>
          <p:cNvSpPr txBox="1"/>
          <p:nvPr/>
        </p:nvSpPr>
        <p:spPr>
          <a:xfrm rot="18775371">
            <a:off x="4386136" y="3071989"/>
            <a:ext cx="127709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700" dirty="0">
                <a:latin typeface="Montserrat" panose="00000500000000000000" pitchFamily="2" charset="0"/>
              </a:rPr>
              <a:t>Transferência: R$ 176,50</a:t>
            </a:r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FEDAE76C-0EA3-F76A-59C1-BA3D6C77B4EC}"/>
              </a:ext>
            </a:extLst>
          </p:cNvPr>
          <p:cNvSpPr txBox="1"/>
          <p:nvPr/>
        </p:nvSpPr>
        <p:spPr>
          <a:xfrm rot="2951224">
            <a:off x="4132593" y="1853644"/>
            <a:ext cx="124060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700" dirty="0">
                <a:latin typeface="Montserrat" panose="00000500000000000000" pitchFamily="2" charset="0"/>
              </a:rPr>
              <a:t>Pagamento: R$ 13,25</a:t>
            </a:r>
          </a:p>
        </p:txBody>
      </p:sp>
      <p:sp>
        <p:nvSpPr>
          <p:cNvPr id="65" name="TextBox 5">
            <a:extLst>
              <a:ext uri="{FF2B5EF4-FFF2-40B4-BE49-F238E27FC236}">
                <a16:creationId xmlns:a16="http://schemas.microsoft.com/office/drawing/2014/main" id="{6F6F51AC-5D8B-0C01-0E91-529470918CB9}"/>
              </a:ext>
            </a:extLst>
          </p:cNvPr>
          <p:cNvSpPr txBox="1"/>
          <p:nvPr/>
        </p:nvSpPr>
        <p:spPr>
          <a:xfrm>
            <a:off x="532547" y="321990"/>
            <a:ext cx="7978189" cy="2308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pt-BR" sz="1500" spc="110">
                <a:solidFill>
                  <a:schemeClr val="accent6">
                    <a:lumMod val="75000"/>
                  </a:schemeClr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SPLIT PAYMENT</a:t>
            </a:r>
            <a:endParaRPr lang="pt-BR" sz="2500" spc="110" dirty="0">
              <a:solidFill>
                <a:srgbClr val="FFFFFF"/>
              </a:solidFill>
              <a:latin typeface="Montserrat Classic Bold"/>
              <a:ea typeface="Montserrat Classic Bold"/>
              <a:cs typeface="Montserrat Classic Bold"/>
              <a:sym typeface="Montserrat Classic Bold"/>
            </a:endParaRPr>
          </a:p>
        </p:txBody>
      </p:sp>
      <p:pic>
        <p:nvPicPr>
          <p:cNvPr id="69" name="Gráfico 68" descr="Produção estrutura de tópicos">
            <a:extLst>
              <a:ext uri="{FF2B5EF4-FFF2-40B4-BE49-F238E27FC236}">
                <a16:creationId xmlns:a16="http://schemas.microsoft.com/office/drawing/2014/main" id="{F1F95B42-ED91-C946-3EA0-E085FB29085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6983" y="3123847"/>
            <a:ext cx="457200" cy="457200"/>
          </a:xfrm>
          <a:prstGeom prst="rect">
            <a:avLst/>
          </a:prstGeom>
        </p:spPr>
      </p:pic>
      <p:pic>
        <p:nvPicPr>
          <p:cNvPr id="71" name="Gráfico 70" descr="Loja estrutura de tópicos">
            <a:extLst>
              <a:ext uri="{FF2B5EF4-FFF2-40B4-BE49-F238E27FC236}">
                <a16:creationId xmlns:a16="http://schemas.microsoft.com/office/drawing/2014/main" id="{B1F1049D-EEC4-3BB0-5667-EC90B1D64AD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05785" y="3165833"/>
            <a:ext cx="457200" cy="457200"/>
          </a:xfrm>
          <a:prstGeom prst="rect">
            <a:avLst/>
          </a:prstGeom>
        </p:spPr>
      </p:pic>
      <p:pic>
        <p:nvPicPr>
          <p:cNvPr id="73" name="Gráfico 72" descr="Cesta de compras estrutura de tópicos">
            <a:extLst>
              <a:ext uri="{FF2B5EF4-FFF2-40B4-BE49-F238E27FC236}">
                <a16:creationId xmlns:a16="http://schemas.microsoft.com/office/drawing/2014/main" id="{EC128510-E40F-ED91-E968-05FFF840F1F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13150" y="3226422"/>
            <a:ext cx="403540" cy="403540"/>
          </a:xfrm>
          <a:prstGeom prst="rect">
            <a:avLst/>
          </a:prstGeom>
        </p:spPr>
      </p:pic>
      <p:cxnSp>
        <p:nvCxnSpPr>
          <p:cNvPr id="79" name="Conector de seta reta 21">
            <a:extLst>
              <a:ext uri="{FF2B5EF4-FFF2-40B4-BE49-F238E27FC236}">
                <a16:creationId xmlns:a16="http://schemas.microsoft.com/office/drawing/2014/main" id="{97C07001-9EAA-4397-494D-2C95BA836AB9}"/>
              </a:ext>
            </a:extLst>
          </p:cNvPr>
          <p:cNvCxnSpPr>
            <a:cxnSpLocks/>
          </p:cNvCxnSpPr>
          <p:nvPr/>
        </p:nvCxnSpPr>
        <p:spPr>
          <a:xfrm flipV="1">
            <a:off x="4826499" y="3825859"/>
            <a:ext cx="1407301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A88D581D-9FBA-73A2-7D55-6FCBF9BB1D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72704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CF834F5-C6BD-09A9-21A3-D85EBBEEF51E}"/>
              </a:ext>
            </a:extLst>
          </p:cNvPr>
          <p:cNvSpPr txBox="1"/>
          <p:nvPr/>
        </p:nvSpPr>
        <p:spPr>
          <a:xfrm>
            <a:off x="428624" y="159284"/>
            <a:ext cx="6009166" cy="402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 rtl="0" eaLnBrk="1" latinLnBrk="0" hangingPunct="1">
              <a:lnSpc>
                <a:spcPts val="2600"/>
              </a:lnSpc>
              <a:buNone/>
            </a:pPr>
            <a:r>
              <a:rPr lang="en-US" sz="1800" b="1" i="1" kern="12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rPr>
              <a:t>SPLIT PAYMENT </a:t>
            </a:r>
            <a:r>
              <a:rPr lang="en-US" sz="1800" b="1" kern="12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rPr>
              <a:t>(PRODUTOS SEM MONOFASIA)</a:t>
            </a:r>
            <a:endParaRPr lang="pt-BR" dirty="0">
              <a:solidFill>
                <a:schemeClr val="bg1"/>
              </a:solidFill>
              <a:effectLst/>
            </a:endParaRPr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E3CCEB9E-411D-F3DC-A642-A9B2FF2FC89F}"/>
              </a:ext>
            </a:extLst>
          </p:cNvPr>
          <p:cNvSpPr txBox="1"/>
          <p:nvPr/>
        </p:nvSpPr>
        <p:spPr>
          <a:xfrm>
            <a:off x="4954191" y="3601060"/>
            <a:ext cx="11519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800" b="1" dirty="0">
                <a:latin typeface="Montserrat" panose="00000500000000000000" pitchFamily="2" charset="0"/>
              </a:rPr>
              <a:t>Preço: R$ 150,00</a:t>
            </a:r>
          </a:p>
        </p:txBody>
      </p:sp>
    </p:spTree>
    <p:extLst>
      <p:ext uri="{BB962C8B-B14F-4D97-AF65-F5344CB8AC3E}">
        <p14:creationId xmlns:p14="http://schemas.microsoft.com/office/powerpoint/2010/main" val="2113320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28625" y="357188"/>
            <a:ext cx="8715375" cy="36611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121" b="1" dirty="0">
                <a:solidFill>
                  <a:srgbClr val="002D5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NOVAS OBRIGAÇÕES E ADAPTAÇÕES</a:t>
            </a:r>
            <a:endParaRPr lang="en-US" sz="2121" dirty="0"/>
          </a:p>
        </p:txBody>
      </p:sp>
      <p:sp>
        <p:nvSpPr>
          <p:cNvPr id="4" name="Shape 1"/>
          <p:cNvSpPr/>
          <p:nvPr/>
        </p:nvSpPr>
        <p:spPr>
          <a:xfrm>
            <a:off x="428625" y="1123355"/>
            <a:ext cx="4036219" cy="1814513"/>
          </a:xfrm>
          <a:prstGeom prst="rect">
            <a:avLst/>
          </a:prstGeom>
          <a:solidFill>
            <a:srgbClr val="F8F9FA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5" name="Shape 2"/>
          <p:cNvSpPr/>
          <p:nvPr/>
        </p:nvSpPr>
        <p:spPr>
          <a:xfrm>
            <a:off x="428625" y="1123355"/>
            <a:ext cx="4036219" cy="28575"/>
          </a:xfrm>
          <a:prstGeom prst="rect">
            <a:avLst/>
          </a:prstGeom>
          <a:solidFill>
            <a:srgbClr val="002D5B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8" y="1337667"/>
            <a:ext cx="225028" cy="20002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75122" y="1342132"/>
            <a:ext cx="1157288" cy="19109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003B7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Split Payment</a:t>
            </a:r>
            <a:endParaRPr lang="en-US" sz="1090" dirty="0"/>
          </a:p>
        </p:txBody>
      </p:sp>
      <p:sp>
        <p:nvSpPr>
          <p:cNvPr id="8" name="Text 4"/>
          <p:cNvSpPr/>
          <p:nvPr/>
        </p:nvSpPr>
        <p:spPr>
          <a:xfrm>
            <a:off x="642938" y="1666280"/>
            <a:ext cx="3607594" cy="61715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42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Recolhimento automático do IBS/CBS no momento da liquidação financeira da venda. Exige integração total com meios de pagamento.</a:t>
            </a:r>
            <a:endParaRPr lang="en-US" sz="942" dirty="0"/>
          </a:p>
        </p:txBody>
      </p:sp>
      <p:sp>
        <p:nvSpPr>
          <p:cNvPr id="9" name="Shape 5"/>
          <p:cNvSpPr/>
          <p:nvPr/>
        </p:nvSpPr>
        <p:spPr>
          <a:xfrm>
            <a:off x="4679156" y="1123355"/>
            <a:ext cx="4036219" cy="1814513"/>
          </a:xfrm>
          <a:prstGeom prst="rect">
            <a:avLst/>
          </a:prstGeom>
          <a:solidFill>
            <a:srgbClr val="F8F9FA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0" name="Shape 6"/>
          <p:cNvSpPr/>
          <p:nvPr/>
        </p:nvSpPr>
        <p:spPr>
          <a:xfrm>
            <a:off x="4679156" y="1123355"/>
            <a:ext cx="4036219" cy="28575"/>
          </a:xfrm>
          <a:prstGeom prst="rect">
            <a:avLst/>
          </a:prstGeom>
          <a:solidFill>
            <a:srgbClr val="002D5B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3469" y="1337667"/>
            <a:ext cx="250031" cy="200025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5250656" y="1342132"/>
            <a:ext cx="2423740" cy="18062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pt-BR" sz="1090" b="1" dirty="0">
                <a:solidFill>
                  <a:srgbClr val="003B73"/>
                </a:solidFill>
                <a:latin typeface="Montserrat" pitchFamily="34" charset="0"/>
              </a:rPr>
              <a:t>Adequação</a:t>
            </a:r>
            <a:r>
              <a:rPr lang="pt-BR" sz="1090" dirty="0"/>
              <a:t> </a:t>
            </a:r>
            <a:r>
              <a:rPr lang="pt-BR" sz="1090" b="1" dirty="0">
                <a:solidFill>
                  <a:srgbClr val="003B73"/>
                </a:solidFill>
                <a:latin typeface="Montserrat" pitchFamily="34" charset="0"/>
              </a:rPr>
              <a:t>da NF-e, NFC-e e EFD</a:t>
            </a:r>
            <a:endParaRPr lang="en-US" sz="1090" b="1" dirty="0">
              <a:solidFill>
                <a:srgbClr val="003B73"/>
              </a:solidFill>
              <a:latin typeface="Montserrat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4893469" y="1666280"/>
            <a:ext cx="3607594" cy="141686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42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Sistemas de gestão devem estar aptos a calcular e reportar dois modelos tributários simultaneamente durante a </a:t>
            </a:r>
            <a:r>
              <a:rPr lang="en-US" sz="942" dirty="0" err="1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transição</a:t>
            </a:r>
            <a:r>
              <a:rPr lang="en-US" sz="942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 </a:t>
            </a:r>
          </a:p>
          <a:p>
            <a:pPr>
              <a:lnSpc>
                <a:spcPts val="1600"/>
              </a:lnSpc>
            </a:pPr>
            <a:r>
              <a:rPr lang="pt-BR" sz="942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Necessidade de informar CBS e IBS nas notas fiscais, mesmo durante o período de testes em 2026 (quando aplicável).</a:t>
            </a:r>
          </a:p>
          <a:p>
            <a:pPr>
              <a:lnSpc>
                <a:spcPts val="1600"/>
              </a:lnSpc>
            </a:pPr>
            <a:r>
              <a:rPr lang="pt-BR" sz="942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Inclusão de bloco referente ao IBS/CBS na EFD.</a:t>
            </a:r>
          </a:p>
          <a:p>
            <a:pPr>
              <a:lnSpc>
                <a:spcPts val="1600"/>
              </a:lnSpc>
            </a:pPr>
            <a:r>
              <a:rPr lang="pt-BR" sz="942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Observar o Ato Conjunto RFB/CGIBS nº 1/2025.</a:t>
            </a:r>
            <a:endParaRPr lang="en-US" sz="942" dirty="0">
              <a:solidFill>
                <a:srgbClr val="555555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pPr marL="0" indent="0" algn="l">
              <a:lnSpc>
                <a:spcPts val="1600"/>
              </a:lnSpc>
              <a:buNone/>
            </a:pPr>
            <a:endParaRPr lang="en-US" sz="942" dirty="0"/>
          </a:p>
        </p:txBody>
      </p:sp>
      <p:sp>
        <p:nvSpPr>
          <p:cNvPr id="14" name="Shape 9"/>
          <p:cNvSpPr/>
          <p:nvPr/>
        </p:nvSpPr>
        <p:spPr>
          <a:xfrm>
            <a:off x="428625" y="3123605"/>
            <a:ext cx="4036219" cy="1814513"/>
          </a:xfrm>
          <a:prstGeom prst="rect">
            <a:avLst/>
          </a:prstGeom>
          <a:solidFill>
            <a:srgbClr val="F8F9FA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5" name="Shape 10"/>
          <p:cNvSpPr/>
          <p:nvPr/>
        </p:nvSpPr>
        <p:spPr>
          <a:xfrm>
            <a:off x="428625" y="3123605"/>
            <a:ext cx="4036219" cy="28575"/>
          </a:xfrm>
          <a:prstGeom prst="rect">
            <a:avLst/>
          </a:prstGeom>
          <a:solidFill>
            <a:srgbClr val="002D5B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938" y="3337917"/>
            <a:ext cx="250031" cy="200025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1000125" y="3342382"/>
            <a:ext cx="1930598" cy="19109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003B7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Treinamento de Equipe</a:t>
            </a:r>
            <a:endParaRPr lang="en-US" sz="1090" dirty="0"/>
          </a:p>
        </p:txBody>
      </p:sp>
      <p:sp>
        <p:nvSpPr>
          <p:cNvPr id="18" name="Text 12"/>
          <p:cNvSpPr/>
          <p:nvPr/>
        </p:nvSpPr>
        <p:spPr>
          <a:xfrm>
            <a:off x="642938" y="3666530"/>
            <a:ext cx="3607594" cy="39023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42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Capacitação técnica para lidar com o novo </a:t>
            </a:r>
            <a:r>
              <a:rPr lang="en-US" sz="942" dirty="0" err="1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sistema</a:t>
            </a:r>
            <a:r>
              <a:rPr lang="en-US" sz="942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e </a:t>
            </a:r>
            <a:r>
              <a:rPr lang="en-US" sz="942" dirty="0" err="1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acompanhar</a:t>
            </a:r>
            <a:r>
              <a:rPr lang="en-US" sz="942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as </a:t>
            </a:r>
            <a:r>
              <a:rPr lang="en-US" sz="942" dirty="0" err="1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novas</a:t>
            </a:r>
            <a:r>
              <a:rPr lang="en-US" sz="942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942" dirty="0" err="1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obrigações</a:t>
            </a:r>
            <a:r>
              <a:rPr lang="en-US" sz="942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942" dirty="0" err="1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acessórias</a:t>
            </a:r>
            <a:r>
              <a:rPr lang="en-US" sz="942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</a:p>
        </p:txBody>
      </p:sp>
      <p:sp>
        <p:nvSpPr>
          <p:cNvPr id="19" name="Shape 13"/>
          <p:cNvSpPr/>
          <p:nvPr/>
        </p:nvSpPr>
        <p:spPr>
          <a:xfrm>
            <a:off x="4679156" y="3123605"/>
            <a:ext cx="4036219" cy="1814513"/>
          </a:xfrm>
          <a:prstGeom prst="rect">
            <a:avLst/>
          </a:prstGeom>
          <a:solidFill>
            <a:srgbClr val="F8F9FA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20" name="Shape 14"/>
          <p:cNvSpPr/>
          <p:nvPr/>
        </p:nvSpPr>
        <p:spPr>
          <a:xfrm>
            <a:off x="4679156" y="3123605"/>
            <a:ext cx="4036219" cy="28575"/>
          </a:xfrm>
          <a:prstGeom prst="rect">
            <a:avLst/>
          </a:prstGeom>
          <a:solidFill>
            <a:srgbClr val="002D5B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21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3469" y="3337917"/>
            <a:ext cx="200025" cy="200025"/>
          </a:xfrm>
          <a:prstGeom prst="rect">
            <a:avLst/>
          </a:prstGeom>
        </p:spPr>
      </p:pic>
      <p:sp>
        <p:nvSpPr>
          <p:cNvPr id="22" name="Text 15"/>
          <p:cNvSpPr/>
          <p:nvPr/>
        </p:nvSpPr>
        <p:spPr>
          <a:xfrm>
            <a:off x="5200650" y="3342382"/>
            <a:ext cx="1494830" cy="19109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003B7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Revisão de Preços</a:t>
            </a:r>
            <a:endParaRPr lang="en-US" sz="1090" dirty="0"/>
          </a:p>
        </p:txBody>
      </p:sp>
      <p:sp>
        <p:nvSpPr>
          <p:cNvPr id="23" name="Text 16"/>
          <p:cNvSpPr/>
          <p:nvPr/>
        </p:nvSpPr>
        <p:spPr>
          <a:xfrm>
            <a:off x="4893469" y="3666530"/>
            <a:ext cx="3607594" cy="41143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42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Análise imediata da variação da carga tributária para ajuste de margens e manutenção da competitividade no mercado.</a:t>
            </a:r>
            <a:endParaRPr lang="en-US" sz="942" dirty="0"/>
          </a:p>
        </p:txBody>
      </p:sp>
      <p:sp>
        <p:nvSpPr>
          <p:cNvPr id="24" name="Freeform 4">
            <a:extLst>
              <a:ext uri="{FF2B5EF4-FFF2-40B4-BE49-F238E27FC236}">
                <a16:creationId xmlns:a16="http://schemas.microsoft.com/office/drawing/2014/main" id="{10C0E410-2252-7513-89B7-EF7A3624A5ED}"/>
              </a:ext>
            </a:extLst>
          </p:cNvPr>
          <p:cNvSpPr/>
          <p:nvPr/>
        </p:nvSpPr>
        <p:spPr>
          <a:xfrm>
            <a:off x="-559872" y="3952906"/>
            <a:ext cx="10263744" cy="1190594"/>
          </a:xfrm>
          <a:custGeom>
            <a:avLst/>
            <a:gdLst/>
            <a:ahLst/>
            <a:cxnLst/>
            <a:rect l="l" t="t" r="r" b="b"/>
            <a:pathLst>
              <a:path w="20527487" h="2381188">
                <a:moveTo>
                  <a:pt x="0" y="0"/>
                </a:moveTo>
                <a:lnTo>
                  <a:pt x="20527486" y="0"/>
                </a:lnTo>
                <a:lnTo>
                  <a:pt x="20527486" y="2381188"/>
                </a:lnTo>
                <a:lnTo>
                  <a:pt x="0" y="238118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900"/>
          </a:p>
        </p:txBody>
      </p:sp>
      <p:sp>
        <p:nvSpPr>
          <p:cNvPr id="25" name="Freeform 7">
            <a:extLst>
              <a:ext uri="{FF2B5EF4-FFF2-40B4-BE49-F238E27FC236}">
                <a16:creationId xmlns:a16="http://schemas.microsoft.com/office/drawing/2014/main" id="{10AAA19C-2A5D-5B84-D768-F98B5DFBD95C}"/>
              </a:ext>
            </a:extLst>
          </p:cNvPr>
          <p:cNvSpPr/>
          <p:nvPr/>
        </p:nvSpPr>
        <p:spPr>
          <a:xfrm>
            <a:off x="7694288" y="4255836"/>
            <a:ext cx="935362" cy="746628"/>
          </a:xfrm>
          <a:custGeom>
            <a:avLst/>
            <a:gdLst/>
            <a:ahLst/>
            <a:cxnLst/>
            <a:rect l="l" t="t" r="r" b="b"/>
            <a:pathLst>
              <a:path w="1870724" h="1493256">
                <a:moveTo>
                  <a:pt x="0" y="0"/>
                </a:moveTo>
                <a:lnTo>
                  <a:pt x="1870724" y="0"/>
                </a:lnTo>
                <a:lnTo>
                  <a:pt x="1870724" y="1493256"/>
                </a:lnTo>
                <a:lnTo>
                  <a:pt x="0" y="149325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r="-41906"/>
            </a:stretch>
          </a:blipFill>
        </p:spPr>
        <p:txBody>
          <a:bodyPr/>
          <a:lstStyle/>
          <a:p>
            <a:endParaRPr lang="pt-BR" sz="900"/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655421C7-0F0D-9D0F-3C8C-119E5FF7CDF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727046"/>
          </a:xfrm>
          <a:prstGeom prst="rect">
            <a:avLst/>
          </a:prstGeom>
        </p:spPr>
      </p:pic>
      <p:sp>
        <p:nvSpPr>
          <p:cNvPr id="28" name="CaixaDeTexto 27">
            <a:extLst>
              <a:ext uri="{FF2B5EF4-FFF2-40B4-BE49-F238E27FC236}">
                <a16:creationId xmlns:a16="http://schemas.microsoft.com/office/drawing/2014/main" id="{98B8E4A1-731F-E75B-2B7D-3E78A9A3522A}"/>
              </a:ext>
            </a:extLst>
          </p:cNvPr>
          <p:cNvSpPr txBox="1"/>
          <p:nvPr/>
        </p:nvSpPr>
        <p:spPr>
          <a:xfrm>
            <a:off x="428625" y="151755"/>
            <a:ext cx="5130800" cy="402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 rtl="0" eaLnBrk="1" latinLnBrk="0" hangingPunct="1">
              <a:lnSpc>
                <a:spcPts val="2600"/>
              </a:lnSpc>
              <a:buNone/>
            </a:pPr>
            <a:r>
              <a:rPr lang="en-US" b="1" dirty="0">
                <a:solidFill>
                  <a:schemeClr val="bg1"/>
                </a:solidFill>
                <a:latin typeface="Montserrat" panose="00000500000000000000" pitchFamily="2" charset="0"/>
              </a:rPr>
              <a:t>NOVAS OBRIGAÇÕES E ADAPTAÇÕES</a:t>
            </a:r>
            <a:endParaRPr lang="pt-BR" dirty="0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0" y="214313"/>
            <a:ext cx="9144000" cy="33039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1912" b="1" kern="0" spc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TRIBUTAÇÃO DE DIVIDENDOS</a:t>
            </a:r>
            <a:endParaRPr lang="en-US" sz="1912" dirty="0"/>
          </a:p>
        </p:txBody>
      </p:sp>
      <p:sp>
        <p:nvSpPr>
          <p:cNvPr id="32" name="Text 0">
            <a:extLst>
              <a:ext uri="{FF2B5EF4-FFF2-40B4-BE49-F238E27FC236}">
                <a16:creationId xmlns:a16="http://schemas.microsoft.com/office/drawing/2014/main" id="{7558129E-896F-DF31-B7C8-476FC141D6C3}"/>
              </a:ext>
            </a:extLst>
          </p:cNvPr>
          <p:cNvSpPr/>
          <p:nvPr/>
        </p:nvSpPr>
        <p:spPr>
          <a:xfrm>
            <a:off x="428625" y="357188"/>
            <a:ext cx="65" cy="34111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800"/>
              </a:lnSpc>
              <a:buNone/>
            </a:pPr>
            <a:endParaRPr lang="en-US" sz="2121" dirty="0"/>
          </a:p>
        </p:txBody>
      </p:sp>
      <p:pic>
        <p:nvPicPr>
          <p:cNvPr id="34" name="Imagem 33">
            <a:extLst>
              <a:ext uri="{FF2B5EF4-FFF2-40B4-BE49-F238E27FC236}">
                <a16:creationId xmlns:a16="http://schemas.microsoft.com/office/drawing/2014/main" id="{38B270F8-EE13-D62D-E8EC-F17FE64DC7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762"/>
            <a:ext cx="9144000" cy="723900"/>
          </a:xfrm>
          <a:prstGeom prst="rect">
            <a:avLst/>
          </a:prstGeom>
        </p:spPr>
      </p:pic>
      <p:sp>
        <p:nvSpPr>
          <p:cNvPr id="35" name="CaixaDeTexto 34">
            <a:extLst>
              <a:ext uri="{FF2B5EF4-FFF2-40B4-BE49-F238E27FC236}">
                <a16:creationId xmlns:a16="http://schemas.microsoft.com/office/drawing/2014/main" id="{1C35F6E6-CA36-AC3E-1FB3-8C96C63A2C69}"/>
              </a:ext>
            </a:extLst>
          </p:cNvPr>
          <p:cNvSpPr txBox="1"/>
          <p:nvPr/>
        </p:nvSpPr>
        <p:spPr>
          <a:xfrm>
            <a:off x="428624" y="155947"/>
            <a:ext cx="7857993" cy="736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1800" b="1" kern="12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rPr>
              <a:t>TRIBUTAÇÃO DE DIVIDENDOS – </a:t>
            </a:r>
            <a:r>
              <a:rPr lang="en-US" b="1" dirty="0">
                <a:solidFill>
                  <a:schemeClr val="bg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LEI Nº 15.270/2025</a:t>
            </a:r>
            <a:endParaRPr lang="en-US" dirty="0">
              <a:solidFill>
                <a:schemeClr val="bg1"/>
              </a:solidFill>
            </a:endParaRPr>
          </a:p>
          <a:p>
            <a:pPr marL="0" indent="0" algn="l" rtl="0" eaLnBrk="1" latinLnBrk="0" hangingPunct="1">
              <a:lnSpc>
                <a:spcPts val="2600"/>
              </a:lnSpc>
              <a:buNone/>
            </a:pPr>
            <a:endParaRPr lang="pt-BR" dirty="0">
              <a:solidFill>
                <a:schemeClr val="bg1"/>
              </a:solidFill>
              <a:effectLst/>
            </a:endParaRPr>
          </a:p>
        </p:txBody>
      </p:sp>
      <p:grpSp>
        <p:nvGrpSpPr>
          <p:cNvPr id="39" name="Agrupar 38">
            <a:extLst>
              <a:ext uri="{FF2B5EF4-FFF2-40B4-BE49-F238E27FC236}">
                <a16:creationId xmlns:a16="http://schemas.microsoft.com/office/drawing/2014/main" id="{8067115C-2BA4-1535-0409-78A5B4503C59}"/>
              </a:ext>
            </a:extLst>
          </p:cNvPr>
          <p:cNvGrpSpPr/>
          <p:nvPr/>
        </p:nvGrpSpPr>
        <p:grpSpPr>
          <a:xfrm>
            <a:off x="571499" y="1013072"/>
            <a:ext cx="8001001" cy="3105654"/>
            <a:chOff x="571499" y="805549"/>
            <a:chExt cx="8001001" cy="3105654"/>
          </a:xfrm>
        </p:grpSpPr>
        <p:sp>
          <p:nvSpPr>
            <p:cNvPr id="5" name="Shape 2"/>
            <p:cNvSpPr/>
            <p:nvPr/>
          </p:nvSpPr>
          <p:spPr>
            <a:xfrm>
              <a:off x="571500" y="1204690"/>
              <a:ext cx="8001000" cy="575779"/>
            </a:xfrm>
            <a:prstGeom prst="rect">
              <a:avLst/>
            </a:prstGeom>
            <a:solidFill>
              <a:srgbClr val="F0F4F8"/>
            </a:solidFill>
            <a:ln/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" name="Shape 3"/>
            <p:cNvSpPr/>
            <p:nvPr/>
          </p:nvSpPr>
          <p:spPr>
            <a:xfrm>
              <a:off x="576375" y="1204690"/>
              <a:ext cx="71438" cy="575780"/>
            </a:xfrm>
            <a:prstGeom prst="rect">
              <a:avLst/>
            </a:prstGeom>
            <a:solidFill>
              <a:srgbClr val="E67E22"/>
            </a:solidFill>
            <a:ln/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 4"/>
            <p:cNvSpPr/>
            <p:nvPr/>
          </p:nvSpPr>
          <p:spPr>
            <a:xfrm>
              <a:off x="857250" y="1263774"/>
              <a:ext cx="7429500" cy="418191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>
              <a:spAutoFit/>
            </a:bodyPr>
            <a:lstStyle/>
            <a:p>
              <a:pPr marL="0" indent="0" algn="ctr">
                <a:lnSpc>
                  <a:spcPts val="1700"/>
                </a:lnSpc>
                <a:buNone/>
              </a:pPr>
              <a:r>
                <a:rPr lang="en-US" sz="1090" b="1" dirty="0" err="1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Dividendos</a:t>
              </a:r>
              <a:r>
                <a:rPr lang="en-US" sz="1090" b="1" dirty="0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 </a:t>
              </a:r>
              <a:r>
                <a:rPr lang="en-US" sz="1090" b="1" dirty="0" err="1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pagos</a:t>
              </a:r>
              <a:r>
                <a:rPr lang="en-US" sz="1090" b="1" dirty="0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 </a:t>
              </a:r>
              <a:r>
                <a:rPr lang="en-US" sz="1090" b="1" dirty="0" err="1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por</a:t>
              </a:r>
              <a:r>
                <a:rPr lang="en-US" sz="1090" b="1" dirty="0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 </a:t>
              </a:r>
              <a:r>
                <a:rPr lang="en-US" sz="1090" b="1" dirty="0" err="1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uma</a:t>
              </a:r>
              <a:r>
                <a:rPr lang="en-US" sz="1090" b="1" dirty="0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 </a:t>
              </a:r>
              <a:r>
                <a:rPr lang="en-US" sz="1090" b="1" dirty="0" err="1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empresa</a:t>
              </a:r>
              <a:r>
                <a:rPr lang="en-US" sz="1090" b="1" dirty="0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 a </a:t>
              </a:r>
              <a:r>
                <a:rPr lang="en-US" sz="1090" b="1" dirty="0" err="1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uma</a:t>
              </a:r>
              <a:r>
                <a:rPr lang="en-US" sz="1090" b="1" dirty="0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 </a:t>
              </a:r>
              <a:r>
                <a:rPr lang="en-US" sz="1090" b="1" dirty="0" err="1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mesma</a:t>
              </a:r>
              <a:r>
                <a:rPr lang="en-US" sz="1090" b="1" dirty="0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 </a:t>
              </a:r>
              <a:r>
                <a:rPr lang="en-US" sz="1090" b="1" dirty="0" err="1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pessoa</a:t>
              </a:r>
              <a:r>
                <a:rPr lang="en-US" sz="1090" b="1" dirty="0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 física </a:t>
              </a:r>
              <a:r>
                <a:rPr lang="en-US" sz="1090" b="1" dirty="0" err="1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que</a:t>
              </a:r>
              <a:r>
                <a:rPr lang="en-US" sz="1090" b="1" dirty="0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 </a:t>
              </a:r>
              <a:r>
                <a:rPr lang="en-US" sz="1090" b="1" dirty="0" err="1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excedam</a:t>
              </a:r>
              <a:r>
                <a:rPr lang="en-US" sz="1090" b="1" dirty="0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 </a:t>
              </a:r>
              <a:r>
                <a:rPr lang="en-US" sz="1090" b="1" dirty="0">
                  <a:solidFill>
                    <a:srgbClr val="E67E22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R$ 50.000,00 </a:t>
              </a:r>
              <a:r>
                <a:rPr lang="en-US" sz="1090" b="1" dirty="0" err="1">
                  <a:solidFill>
                    <a:srgbClr val="E67E22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mensais</a:t>
              </a:r>
              <a:r>
                <a:rPr lang="en-US" sz="1090" b="1" dirty="0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 </a:t>
              </a:r>
              <a:r>
                <a:rPr lang="en-US" sz="1090" b="1" dirty="0" err="1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serão</a:t>
              </a:r>
              <a:r>
                <a:rPr lang="en-US" sz="1090" b="1" dirty="0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 </a:t>
              </a:r>
              <a:r>
                <a:rPr lang="en-US" sz="1090" b="1" dirty="0" err="1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tributados</a:t>
              </a:r>
              <a:r>
                <a:rPr lang="en-US" sz="1090" b="1" dirty="0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 </a:t>
              </a:r>
              <a:r>
                <a:rPr lang="en-US" sz="1090" b="1" dirty="0" err="1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na</a:t>
              </a:r>
              <a:r>
                <a:rPr lang="en-US" sz="1090" b="1" dirty="0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 </a:t>
              </a:r>
              <a:r>
                <a:rPr lang="en-US" sz="1090" b="1" dirty="0" err="1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fonte</a:t>
              </a:r>
              <a:r>
                <a:rPr lang="en-US" sz="1090" b="1" dirty="0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 à alíquota de </a:t>
              </a:r>
              <a:r>
                <a:rPr lang="en-US" sz="1090" b="1" dirty="0">
                  <a:solidFill>
                    <a:srgbClr val="E67E22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10%</a:t>
              </a:r>
              <a:r>
                <a:rPr lang="en-US" sz="1090" b="1" dirty="0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.</a:t>
              </a:r>
              <a:endParaRPr lang="en-US" sz="1090" dirty="0"/>
            </a:p>
          </p:txBody>
        </p:sp>
        <p:sp>
          <p:nvSpPr>
            <p:cNvPr id="28" name="Text 1">
              <a:extLst>
                <a:ext uri="{FF2B5EF4-FFF2-40B4-BE49-F238E27FC236}">
                  <a16:creationId xmlns:a16="http://schemas.microsoft.com/office/drawing/2014/main" id="{7E66FD43-DD34-3A0A-18AE-97D66E1511A9}"/>
                </a:ext>
              </a:extLst>
            </p:cNvPr>
            <p:cNvSpPr/>
            <p:nvPr/>
          </p:nvSpPr>
          <p:spPr>
            <a:xfrm>
              <a:off x="571499" y="805549"/>
              <a:ext cx="2213748" cy="194092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>
              <a:spAutoFit/>
            </a:bodyPr>
            <a:lstStyle/>
            <a:p>
              <a:pPr marL="0" indent="0" algn="l">
                <a:lnSpc>
                  <a:spcPts val="1600"/>
                </a:lnSpc>
                <a:buNone/>
              </a:pPr>
              <a:r>
                <a:rPr lang="en-US" sz="1193" b="1" dirty="0">
                  <a:solidFill>
                    <a:srgbClr val="E67E22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RETENÇÃO NA FONTE DE 10%</a:t>
              </a:r>
              <a:endParaRPr lang="en-US" sz="1193" dirty="0"/>
            </a:p>
          </p:txBody>
        </p:sp>
        <p:sp>
          <p:nvSpPr>
            <p:cNvPr id="29" name="Text 18">
              <a:extLst>
                <a:ext uri="{FF2B5EF4-FFF2-40B4-BE49-F238E27FC236}">
                  <a16:creationId xmlns:a16="http://schemas.microsoft.com/office/drawing/2014/main" id="{9A5B1CA4-3F3E-8DA4-AC6D-FBD0303F563D}"/>
                </a:ext>
              </a:extLst>
            </p:cNvPr>
            <p:cNvSpPr/>
            <p:nvPr/>
          </p:nvSpPr>
          <p:spPr>
            <a:xfrm>
              <a:off x="647813" y="1945216"/>
              <a:ext cx="4417876" cy="1965987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>
              <a:spAutoFit/>
            </a:bodyPr>
            <a:lstStyle/>
            <a:p>
              <a:pPr marL="171450" indent="-171450">
                <a:lnSpc>
                  <a:spcPts val="900"/>
                </a:lnSpc>
                <a:buFont typeface="Wingdings" panose="05000000000000000000" pitchFamily="2" charset="2"/>
                <a:buChar char="Ø"/>
              </a:pPr>
              <a:r>
                <a:rPr lang="en-US" sz="990" b="1" dirty="0" err="1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Antecipação</a:t>
              </a:r>
              <a:r>
                <a:rPr lang="en-US" sz="990" b="1" dirty="0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:</a:t>
              </a:r>
              <a:r>
                <a:rPr lang="en-US" sz="990" dirty="0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 Pode ser </a:t>
              </a:r>
              <a:r>
                <a:rPr lang="en-US" sz="990" dirty="0" err="1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compensado</a:t>
              </a:r>
              <a:r>
                <a:rPr lang="en-US" sz="990" dirty="0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 </a:t>
              </a:r>
              <a:r>
                <a:rPr lang="en-US" sz="990" dirty="0" err="1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na</a:t>
              </a:r>
              <a:r>
                <a:rPr lang="en-US" sz="990" dirty="0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 </a:t>
              </a:r>
              <a:r>
                <a:rPr lang="en-US" sz="990" dirty="0" err="1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declaração</a:t>
              </a:r>
              <a:r>
                <a:rPr lang="en-US" sz="990" dirty="0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 de </a:t>
              </a:r>
              <a:r>
                <a:rPr lang="en-US" sz="990" dirty="0" err="1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ajuste</a:t>
              </a:r>
              <a:r>
                <a:rPr lang="en-US" sz="990" dirty="0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 </a:t>
              </a:r>
              <a:r>
                <a:rPr lang="en-US" sz="990" dirty="0" err="1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anual</a:t>
              </a:r>
              <a:r>
                <a:rPr lang="en-US" sz="990" dirty="0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.</a:t>
              </a:r>
            </a:p>
            <a:p>
              <a:pPr marL="171450" indent="-171450">
                <a:lnSpc>
                  <a:spcPts val="900"/>
                </a:lnSpc>
                <a:buFont typeface="Wingdings" panose="05000000000000000000" pitchFamily="2" charset="2"/>
                <a:buChar char="Ø"/>
              </a:pPr>
              <a:endParaRPr lang="en-US" sz="990" dirty="0">
                <a:solidFill>
                  <a:srgbClr val="002D5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endParaRPr>
            </a:p>
            <a:p>
              <a:pPr marL="171450" indent="-171450">
                <a:lnSpc>
                  <a:spcPts val="900"/>
                </a:lnSpc>
                <a:buFont typeface="Wingdings" panose="05000000000000000000" pitchFamily="2" charset="2"/>
                <a:buChar char="Ø"/>
              </a:pPr>
              <a:endParaRPr lang="en-US" sz="990" dirty="0">
                <a:solidFill>
                  <a:srgbClr val="002D5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endParaRPr>
            </a:p>
            <a:p>
              <a:pPr marL="171450" indent="-171450">
                <a:lnSpc>
                  <a:spcPts val="900"/>
                </a:lnSpc>
                <a:buFont typeface="Wingdings" panose="05000000000000000000" pitchFamily="2" charset="2"/>
                <a:buChar char="Ø"/>
              </a:pPr>
              <a:endParaRPr lang="en-US" sz="990" b="1" dirty="0">
                <a:solidFill>
                  <a:srgbClr val="002D5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endParaRPr>
            </a:p>
            <a:p>
              <a:pPr marL="171450" indent="-171450">
                <a:lnSpc>
                  <a:spcPts val="900"/>
                </a:lnSpc>
                <a:buFont typeface="Wingdings" panose="05000000000000000000" pitchFamily="2" charset="2"/>
                <a:buChar char="Ø"/>
              </a:pPr>
              <a:r>
                <a:rPr lang="en-US" sz="990" b="1" dirty="0" err="1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Seguem</a:t>
              </a:r>
              <a:r>
                <a:rPr lang="en-US" sz="990" b="1" dirty="0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 </a:t>
              </a:r>
              <a:r>
                <a:rPr lang="en-US" sz="990" b="1" dirty="0" err="1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isentos</a:t>
              </a:r>
              <a:r>
                <a:rPr lang="en-US" sz="990" dirty="0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: </a:t>
              </a:r>
              <a:r>
                <a:rPr lang="en-US" sz="990" dirty="0" err="1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dividendos</a:t>
              </a:r>
              <a:r>
                <a:rPr lang="en-US" sz="990" dirty="0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 </a:t>
              </a:r>
              <a:r>
                <a:rPr lang="en-US" sz="990" b="1" dirty="0" err="1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aprovados</a:t>
              </a:r>
              <a:r>
                <a:rPr lang="en-US" sz="990" b="1" dirty="0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 </a:t>
              </a:r>
              <a:r>
                <a:rPr lang="en-US" sz="990" b="1" dirty="0" err="1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até</a:t>
              </a:r>
              <a:r>
                <a:rPr lang="en-US" sz="990" b="1" dirty="0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 31.12.2025</a:t>
              </a:r>
              <a:r>
                <a:rPr lang="en-US" sz="990" dirty="0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.</a:t>
              </a:r>
            </a:p>
            <a:p>
              <a:pPr marL="171450" indent="-171450">
                <a:lnSpc>
                  <a:spcPts val="900"/>
                </a:lnSpc>
                <a:buFont typeface="Wingdings" panose="05000000000000000000" pitchFamily="2" charset="2"/>
                <a:buChar char="Ø"/>
              </a:pPr>
              <a:endParaRPr lang="en-US" sz="990" dirty="0">
                <a:solidFill>
                  <a:srgbClr val="002D5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endParaRPr>
            </a:p>
            <a:p>
              <a:pPr marL="171450" indent="-171450">
                <a:lnSpc>
                  <a:spcPts val="900"/>
                </a:lnSpc>
                <a:buFont typeface="Wingdings" panose="05000000000000000000" pitchFamily="2" charset="2"/>
                <a:buChar char="Ø"/>
              </a:pPr>
              <a:endParaRPr lang="en-US" sz="990" dirty="0">
                <a:solidFill>
                  <a:srgbClr val="002D5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endParaRPr>
            </a:p>
            <a:p>
              <a:pPr marL="628650" lvl="1" indent="-171450">
                <a:lnSpc>
                  <a:spcPts val="900"/>
                </a:lnSpc>
                <a:buFont typeface="Arial" panose="020B0604020202020204" pitchFamily="34" charset="0"/>
                <a:buChar char="•"/>
              </a:pPr>
              <a:r>
                <a:rPr lang="en-US" sz="990" dirty="0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STF </a:t>
              </a:r>
              <a:r>
                <a:rPr lang="en-US" sz="990" dirty="0" err="1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prorrogou</a:t>
              </a:r>
              <a:r>
                <a:rPr lang="en-US" sz="990" dirty="0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 esse </a:t>
              </a:r>
              <a:r>
                <a:rPr lang="en-US" sz="990" dirty="0" err="1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prazo</a:t>
              </a:r>
              <a:r>
                <a:rPr lang="en-US" sz="990" dirty="0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 para </a:t>
              </a:r>
              <a:r>
                <a:rPr lang="en-US" sz="990" b="1" dirty="0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31.01.2026</a:t>
              </a:r>
              <a:r>
                <a:rPr lang="en-US" sz="990" dirty="0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.</a:t>
              </a:r>
            </a:p>
            <a:p>
              <a:pPr marL="628650" lvl="1" indent="-171450">
                <a:lnSpc>
                  <a:spcPts val="900"/>
                </a:lnSpc>
                <a:buFont typeface="Arial" panose="020B0604020202020204" pitchFamily="34" charset="0"/>
                <a:buChar char="•"/>
              </a:pPr>
              <a:endParaRPr lang="en-US" sz="990" dirty="0">
                <a:solidFill>
                  <a:srgbClr val="002D5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endParaRPr>
            </a:p>
            <a:p>
              <a:pPr marL="628650" lvl="1" indent="-171450">
                <a:lnSpc>
                  <a:spcPts val="900"/>
                </a:lnSpc>
                <a:buFont typeface="Arial" panose="020B0604020202020204" pitchFamily="34" charset="0"/>
                <a:buChar char="•"/>
              </a:pPr>
              <a:endParaRPr lang="en-US" sz="990" dirty="0">
                <a:solidFill>
                  <a:srgbClr val="002D5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endParaRPr>
            </a:p>
            <a:p>
              <a:pPr marL="628650" lvl="1" indent="-171450">
                <a:lnSpc>
                  <a:spcPts val="900"/>
                </a:lnSpc>
                <a:buFont typeface="Arial" panose="020B0604020202020204" pitchFamily="34" charset="0"/>
                <a:buChar char="•"/>
              </a:pPr>
              <a:r>
                <a:rPr lang="en-US" sz="990" dirty="0" err="1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Decisões</a:t>
              </a:r>
              <a:r>
                <a:rPr lang="en-US" sz="990" dirty="0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 </a:t>
              </a:r>
              <a:r>
                <a:rPr lang="en-US" sz="990" dirty="0" err="1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judicias</a:t>
              </a:r>
              <a:r>
                <a:rPr lang="en-US" sz="990" dirty="0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 </a:t>
              </a:r>
              <a:r>
                <a:rPr lang="en-US" sz="990" dirty="0" err="1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têm</a:t>
              </a:r>
              <a:r>
                <a:rPr lang="en-US" sz="990" dirty="0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 </a:t>
              </a:r>
              <a:r>
                <a:rPr lang="en-US" sz="990" dirty="0" err="1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prorrogado</a:t>
              </a:r>
              <a:r>
                <a:rPr lang="en-US" sz="990" dirty="0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 esse </a:t>
              </a:r>
              <a:r>
                <a:rPr lang="en-US" sz="990" dirty="0" err="1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prazo</a:t>
              </a:r>
              <a:r>
                <a:rPr lang="en-US" sz="990" dirty="0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 </a:t>
              </a:r>
              <a:r>
                <a:rPr lang="en-US" sz="990" dirty="0" err="1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até</a:t>
              </a:r>
              <a:r>
                <a:rPr lang="en-US" sz="990" dirty="0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 </a:t>
              </a:r>
              <a:r>
                <a:rPr lang="en-US" sz="990" b="1" dirty="0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31.04.2026</a:t>
              </a:r>
              <a:r>
                <a:rPr lang="en-US" sz="990" dirty="0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.</a:t>
              </a:r>
            </a:p>
            <a:p>
              <a:pPr marL="628650" lvl="1" indent="-171450">
                <a:lnSpc>
                  <a:spcPts val="900"/>
                </a:lnSpc>
                <a:buFont typeface="Arial" panose="020B0604020202020204" pitchFamily="34" charset="0"/>
                <a:buChar char="•"/>
              </a:pPr>
              <a:endParaRPr lang="en-US" sz="990" dirty="0">
                <a:solidFill>
                  <a:srgbClr val="002D5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endParaRPr>
            </a:p>
            <a:p>
              <a:pPr marL="628650" lvl="1" indent="-171450">
                <a:lnSpc>
                  <a:spcPts val="900"/>
                </a:lnSpc>
                <a:buFont typeface="Arial" panose="020B0604020202020204" pitchFamily="34" charset="0"/>
                <a:buChar char="•"/>
              </a:pPr>
              <a:endParaRPr lang="en-US" sz="990" dirty="0">
                <a:solidFill>
                  <a:srgbClr val="002D5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endParaRPr>
            </a:p>
            <a:p>
              <a:pPr marL="628650" lvl="1" indent="-171450">
                <a:lnSpc>
                  <a:spcPts val="900"/>
                </a:lnSpc>
                <a:buFont typeface="Arial" panose="020B0604020202020204" pitchFamily="34" charset="0"/>
                <a:buChar char="•"/>
              </a:pPr>
              <a:r>
                <a:rPr lang="en-US" sz="990" dirty="0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STF </a:t>
              </a:r>
              <a:r>
                <a:rPr lang="en-US" sz="990" dirty="0" err="1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irá</a:t>
              </a:r>
              <a:r>
                <a:rPr lang="en-US" sz="990" dirty="0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 </a:t>
              </a:r>
              <a:r>
                <a:rPr lang="en-US" sz="990" dirty="0" err="1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retomar</a:t>
              </a:r>
              <a:r>
                <a:rPr lang="en-US" sz="990" dirty="0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 </a:t>
              </a:r>
              <a:r>
                <a:rPr lang="en-US" sz="990" dirty="0" err="1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esta</a:t>
              </a:r>
              <a:r>
                <a:rPr lang="en-US" sz="990" dirty="0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 </a:t>
              </a:r>
              <a:r>
                <a:rPr lang="en-US" sz="990" dirty="0" err="1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discussão</a:t>
              </a:r>
              <a:r>
                <a:rPr lang="en-US" sz="990" dirty="0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 para </a:t>
              </a:r>
              <a:r>
                <a:rPr lang="en-US" sz="990" dirty="0" err="1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consolidar</a:t>
              </a:r>
              <a:r>
                <a:rPr lang="en-US" sz="990" dirty="0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 o </a:t>
              </a:r>
              <a:r>
                <a:rPr lang="en-US" sz="990" dirty="0" err="1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entendimento</a:t>
              </a:r>
              <a:r>
                <a:rPr lang="en-US" sz="990" dirty="0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.</a:t>
              </a:r>
            </a:p>
            <a:p>
              <a:pPr marL="628650" lvl="1" indent="-171450">
                <a:lnSpc>
                  <a:spcPts val="900"/>
                </a:lnSpc>
                <a:buFont typeface="Arial" panose="020B0604020202020204" pitchFamily="34" charset="0"/>
                <a:buChar char="•"/>
              </a:pPr>
              <a:endParaRPr lang="en-US" sz="990" dirty="0">
                <a:solidFill>
                  <a:srgbClr val="002D5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endParaRPr>
            </a:p>
            <a:p>
              <a:pPr marL="628650" lvl="1" indent="-171450">
                <a:lnSpc>
                  <a:spcPts val="900"/>
                </a:lnSpc>
                <a:buFont typeface="Arial" panose="020B0604020202020204" pitchFamily="34" charset="0"/>
                <a:buChar char="•"/>
              </a:pPr>
              <a:endParaRPr lang="en-US" sz="990" dirty="0">
                <a:solidFill>
                  <a:srgbClr val="002D5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endParaRPr>
            </a:p>
            <a:p>
              <a:pPr marL="171450" indent="-171450">
                <a:lnSpc>
                  <a:spcPts val="900"/>
                </a:lnSpc>
                <a:buFont typeface="Wingdings" panose="05000000000000000000" pitchFamily="2" charset="2"/>
                <a:buChar char="Ø"/>
              </a:pPr>
              <a:endParaRPr lang="en-US" sz="990" dirty="0">
                <a:solidFill>
                  <a:srgbClr val="002D5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endParaRPr>
            </a:p>
          </p:txBody>
        </p:sp>
      </p:grpSp>
      <p:sp>
        <p:nvSpPr>
          <p:cNvPr id="46" name="Freeform 4">
            <a:extLst>
              <a:ext uri="{FF2B5EF4-FFF2-40B4-BE49-F238E27FC236}">
                <a16:creationId xmlns:a16="http://schemas.microsoft.com/office/drawing/2014/main" id="{0D41B49B-CA9C-F432-E872-CE0981550100}"/>
              </a:ext>
            </a:extLst>
          </p:cNvPr>
          <p:cNvSpPr/>
          <p:nvPr/>
        </p:nvSpPr>
        <p:spPr>
          <a:xfrm>
            <a:off x="-559872" y="3967204"/>
            <a:ext cx="10263744" cy="1190594"/>
          </a:xfrm>
          <a:custGeom>
            <a:avLst/>
            <a:gdLst/>
            <a:ahLst/>
            <a:cxnLst/>
            <a:rect l="l" t="t" r="r" b="b"/>
            <a:pathLst>
              <a:path w="20527487" h="2381188">
                <a:moveTo>
                  <a:pt x="0" y="0"/>
                </a:moveTo>
                <a:lnTo>
                  <a:pt x="20527486" y="0"/>
                </a:lnTo>
                <a:lnTo>
                  <a:pt x="20527486" y="2381188"/>
                </a:lnTo>
                <a:lnTo>
                  <a:pt x="0" y="238118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890D04-EBF3-B669-5DA9-CADA99771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>
            <a:extLst>
              <a:ext uri="{FF2B5EF4-FFF2-40B4-BE49-F238E27FC236}">
                <a16:creationId xmlns:a16="http://schemas.microsoft.com/office/drawing/2014/main" id="{A2B720AC-58B2-124D-0190-CA96DF0947BE}"/>
              </a:ext>
            </a:extLst>
          </p:cNvPr>
          <p:cNvSpPr/>
          <p:nvPr/>
        </p:nvSpPr>
        <p:spPr>
          <a:xfrm>
            <a:off x="0" y="214313"/>
            <a:ext cx="9144000" cy="33039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1912" b="1" kern="0" spc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TRIBUTAÇÃO DE DIVIDENDOS</a:t>
            </a:r>
            <a:endParaRPr lang="en-US" sz="1912" dirty="0"/>
          </a:p>
        </p:txBody>
      </p:sp>
      <p:sp>
        <p:nvSpPr>
          <p:cNvPr id="32" name="Text 0">
            <a:extLst>
              <a:ext uri="{FF2B5EF4-FFF2-40B4-BE49-F238E27FC236}">
                <a16:creationId xmlns:a16="http://schemas.microsoft.com/office/drawing/2014/main" id="{94F40714-1C24-6C7B-8BF7-834EA669A1A5}"/>
              </a:ext>
            </a:extLst>
          </p:cNvPr>
          <p:cNvSpPr/>
          <p:nvPr/>
        </p:nvSpPr>
        <p:spPr>
          <a:xfrm>
            <a:off x="428625" y="357188"/>
            <a:ext cx="65" cy="34111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800"/>
              </a:lnSpc>
              <a:buNone/>
            </a:pPr>
            <a:endParaRPr lang="en-US" sz="2121" dirty="0"/>
          </a:p>
        </p:txBody>
      </p:sp>
      <p:pic>
        <p:nvPicPr>
          <p:cNvPr id="34" name="Imagem 33">
            <a:extLst>
              <a:ext uri="{FF2B5EF4-FFF2-40B4-BE49-F238E27FC236}">
                <a16:creationId xmlns:a16="http://schemas.microsoft.com/office/drawing/2014/main" id="{7D30043D-D53C-10F4-152A-B376A1A9C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762"/>
            <a:ext cx="9144000" cy="723900"/>
          </a:xfrm>
          <a:prstGeom prst="rect">
            <a:avLst/>
          </a:prstGeom>
        </p:spPr>
      </p:pic>
      <p:sp>
        <p:nvSpPr>
          <p:cNvPr id="35" name="CaixaDeTexto 34">
            <a:extLst>
              <a:ext uri="{FF2B5EF4-FFF2-40B4-BE49-F238E27FC236}">
                <a16:creationId xmlns:a16="http://schemas.microsoft.com/office/drawing/2014/main" id="{B04B9AFE-4377-2BCA-3828-38E9EA00C82D}"/>
              </a:ext>
            </a:extLst>
          </p:cNvPr>
          <p:cNvSpPr txBox="1"/>
          <p:nvPr/>
        </p:nvSpPr>
        <p:spPr>
          <a:xfrm>
            <a:off x="428624" y="155947"/>
            <a:ext cx="7857993" cy="736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1800" b="1" kern="12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rPr>
              <a:t>TRIBUTAÇÃO DE DIVIDENDOS – </a:t>
            </a:r>
            <a:r>
              <a:rPr lang="en-US" b="1" dirty="0">
                <a:solidFill>
                  <a:schemeClr val="bg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LEI Nº 15.270/2025</a:t>
            </a:r>
            <a:endParaRPr lang="en-US" dirty="0">
              <a:solidFill>
                <a:schemeClr val="bg1"/>
              </a:solidFill>
            </a:endParaRPr>
          </a:p>
          <a:p>
            <a:pPr marL="0" indent="0" algn="l" rtl="0" eaLnBrk="1" latinLnBrk="0" hangingPunct="1">
              <a:lnSpc>
                <a:spcPts val="2600"/>
              </a:lnSpc>
              <a:buNone/>
            </a:pPr>
            <a:endParaRPr lang="pt-BR" dirty="0">
              <a:solidFill>
                <a:schemeClr val="bg1"/>
              </a:solidFill>
              <a:effectLst/>
            </a:endParaRPr>
          </a:p>
        </p:txBody>
      </p:sp>
      <p:grpSp>
        <p:nvGrpSpPr>
          <p:cNvPr id="40" name="Agrupar 39">
            <a:extLst>
              <a:ext uri="{FF2B5EF4-FFF2-40B4-BE49-F238E27FC236}">
                <a16:creationId xmlns:a16="http://schemas.microsoft.com/office/drawing/2014/main" id="{4E58CA8A-867C-3ECD-A5C5-8FE5D19FF889}"/>
              </a:ext>
            </a:extLst>
          </p:cNvPr>
          <p:cNvGrpSpPr/>
          <p:nvPr/>
        </p:nvGrpSpPr>
        <p:grpSpPr>
          <a:xfrm>
            <a:off x="571499" y="973336"/>
            <a:ext cx="8001001" cy="974921"/>
            <a:chOff x="571499" y="805549"/>
            <a:chExt cx="8001001" cy="974921"/>
          </a:xfrm>
        </p:grpSpPr>
        <p:sp>
          <p:nvSpPr>
            <p:cNvPr id="41" name="Shape 2">
              <a:extLst>
                <a:ext uri="{FF2B5EF4-FFF2-40B4-BE49-F238E27FC236}">
                  <a16:creationId xmlns:a16="http://schemas.microsoft.com/office/drawing/2014/main" id="{695E2633-BF2C-F8DF-390A-EF0D3EB6928B}"/>
                </a:ext>
              </a:extLst>
            </p:cNvPr>
            <p:cNvSpPr/>
            <p:nvPr/>
          </p:nvSpPr>
          <p:spPr>
            <a:xfrm>
              <a:off x="571500" y="1204690"/>
              <a:ext cx="8001000" cy="575779"/>
            </a:xfrm>
            <a:prstGeom prst="rect">
              <a:avLst/>
            </a:prstGeom>
            <a:solidFill>
              <a:srgbClr val="F0F4F8"/>
            </a:solidFill>
            <a:ln/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42" name="Shape 3">
              <a:extLst>
                <a:ext uri="{FF2B5EF4-FFF2-40B4-BE49-F238E27FC236}">
                  <a16:creationId xmlns:a16="http://schemas.microsoft.com/office/drawing/2014/main" id="{8056C355-8FA0-4E5F-0FC8-F3BD3D275253}"/>
                </a:ext>
              </a:extLst>
            </p:cNvPr>
            <p:cNvSpPr/>
            <p:nvPr/>
          </p:nvSpPr>
          <p:spPr>
            <a:xfrm>
              <a:off x="576375" y="1204690"/>
              <a:ext cx="71438" cy="575780"/>
            </a:xfrm>
            <a:prstGeom prst="rect">
              <a:avLst/>
            </a:prstGeom>
            <a:solidFill>
              <a:srgbClr val="E67E22"/>
            </a:solidFill>
            <a:ln/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Text 4">
              <a:extLst>
                <a:ext uri="{FF2B5EF4-FFF2-40B4-BE49-F238E27FC236}">
                  <a16:creationId xmlns:a16="http://schemas.microsoft.com/office/drawing/2014/main" id="{A1FB24C7-0EAC-522C-21A5-FA918A50557D}"/>
                </a:ext>
              </a:extLst>
            </p:cNvPr>
            <p:cNvSpPr/>
            <p:nvPr/>
          </p:nvSpPr>
          <p:spPr>
            <a:xfrm>
              <a:off x="857250" y="1263774"/>
              <a:ext cx="7429500" cy="418191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>
              <a:spAutoFit/>
            </a:bodyPr>
            <a:lstStyle/>
            <a:p>
              <a:pPr marL="0" indent="0" algn="ctr">
                <a:lnSpc>
                  <a:spcPts val="1700"/>
                </a:lnSpc>
                <a:buNone/>
              </a:pPr>
              <a:r>
                <a:rPr lang="en-US" sz="1090" b="1" dirty="0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Renda </a:t>
              </a:r>
              <a:r>
                <a:rPr lang="en-US" sz="1090" b="1" dirty="0" err="1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anual</a:t>
              </a:r>
              <a:r>
                <a:rPr lang="en-US" sz="1090" b="1" dirty="0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 superior a </a:t>
              </a:r>
              <a:r>
                <a:rPr lang="en-US" sz="1193" b="1" dirty="0">
                  <a:solidFill>
                    <a:srgbClr val="E67E22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R$ 600.000,00 </a:t>
              </a:r>
              <a:r>
                <a:rPr lang="en-US" sz="1090" b="1" dirty="0" err="1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será</a:t>
              </a:r>
              <a:r>
                <a:rPr lang="en-US" sz="1090" b="1" dirty="0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 </a:t>
              </a:r>
              <a:r>
                <a:rPr lang="en-US" sz="1090" b="1" dirty="0" err="1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tributada</a:t>
              </a:r>
              <a:r>
                <a:rPr lang="en-US" sz="1090" b="1" dirty="0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 </a:t>
              </a:r>
              <a:r>
                <a:rPr lang="en-US" sz="1090" b="1" dirty="0" err="1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pelo</a:t>
              </a:r>
              <a:r>
                <a:rPr lang="en-US" sz="1090" b="1" dirty="0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 IRPFM </a:t>
              </a:r>
              <a:r>
                <a:rPr lang="en-US" sz="1090" b="1" dirty="0" err="1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progressivo</a:t>
              </a:r>
              <a:r>
                <a:rPr lang="en-US" sz="1090" b="1" dirty="0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 </a:t>
              </a:r>
              <a:r>
                <a:rPr lang="en-US" sz="1090" b="1" dirty="0" err="1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chegando</a:t>
              </a:r>
              <a:r>
                <a:rPr lang="en-US" sz="1090" b="1" dirty="0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 à </a:t>
              </a:r>
              <a:r>
                <a:rPr lang="en-US" sz="1090" b="1" dirty="0" err="1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alíquota</a:t>
              </a:r>
              <a:r>
                <a:rPr lang="en-US" sz="1090" b="1" dirty="0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 de </a:t>
              </a:r>
              <a:r>
                <a:rPr lang="en-US" sz="1090" b="1" dirty="0" err="1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até</a:t>
              </a:r>
              <a:r>
                <a:rPr lang="en-US" sz="1090" b="1" dirty="0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 </a:t>
              </a:r>
              <a:r>
                <a:rPr lang="en-US" sz="1193" b="1" dirty="0">
                  <a:solidFill>
                    <a:srgbClr val="E67E22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10%</a:t>
              </a:r>
              <a:r>
                <a:rPr lang="en-US" sz="1090" b="1" dirty="0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 para </a:t>
              </a:r>
              <a:r>
                <a:rPr lang="en-US" sz="1090" b="1" dirty="0" err="1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rendas</a:t>
              </a:r>
              <a:r>
                <a:rPr lang="en-US" sz="1090" b="1" dirty="0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 a </a:t>
              </a:r>
              <a:r>
                <a:rPr lang="en-US" sz="1090" b="1" dirty="0" err="1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partir</a:t>
              </a:r>
              <a:r>
                <a:rPr lang="en-US" sz="1090" b="1" dirty="0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 de </a:t>
              </a:r>
              <a:r>
                <a:rPr lang="en-US" sz="1193" b="1" dirty="0">
                  <a:solidFill>
                    <a:srgbClr val="E67E22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R$ 1.200.000,00</a:t>
              </a:r>
              <a:r>
                <a:rPr lang="en-US" sz="1090" b="1" dirty="0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. </a:t>
              </a:r>
              <a:endParaRPr lang="en-US" sz="1090" dirty="0"/>
            </a:p>
          </p:txBody>
        </p:sp>
        <p:sp>
          <p:nvSpPr>
            <p:cNvPr id="44" name="Text 1">
              <a:extLst>
                <a:ext uri="{FF2B5EF4-FFF2-40B4-BE49-F238E27FC236}">
                  <a16:creationId xmlns:a16="http://schemas.microsoft.com/office/drawing/2014/main" id="{82D1205E-B9D5-1438-412E-D9089FD69481}"/>
                </a:ext>
              </a:extLst>
            </p:cNvPr>
            <p:cNvSpPr/>
            <p:nvPr/>
          </p:nvSpPr>
          <p:spPr>
            <a:xfrm>
              <a:off x="571499" y="805549"/>
              <a:ext cx="2814873" cy="194092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sz="1193" b="1" dirty="0">
                  <a:solidFill>
                    <a:srgbClr val="E67E22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IMPOSTO DE RENDA MÍNIMO (IRPFM)</a:t>
              </a:r>
              <a:endParaRPr lang="en-US" sz="1193" dirty="0"/>
            </a:p>
          </p:txBody>
        </p: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FF8ED59E-4E97-C3C2-4B23-7EA9BD209B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875" y="2025609"/>
            <a:ext cx="2743200" cy="1532334"/>
          </a:xfrm>
          <a:prstGeom prst="rect">
            <a:avLst/>
          </a:prstGeom>
        </p:spPr>
      </p:pic>
      <p:sp>
        <p:nvSpPr>
          <p:cNvPr id="8" name="Freeform 4">
            <a:extLst>
              <a:ext uri="{FF2B5EF4-FFF2-40B4-BE49-F238E27FC236}">
                <a16:creationId xmlns:a16="http://schemas.microsoft.com/office/drawing/2014/main" id="{05D52A3F-383E-18E4-6CF6-3A6FBF9580FF}"/>
              </a:ext>
            </a:extLst>
          </p:cNvPr>
          <p:cNvSpPr/>
          <p:nvPr/>
        </p:nvSpPr>
        <p:spPr>
          <a:xfrm>
            <a:off x="-559872" y="3967204"/>
            <a:ext cx="10263744" cy="1190594"/>
          </a:xfrm>
          <a:custGeom>
            <a:avLst/>
            <a:gdLst/>
            <a:ahLst/>
            <a:cxnLst/>
            <a:rect l="l" t="t" r="r" b="b"/>
            <a:pathLst>
              <a:path w="20527487" h="2381188">
                <a:moveTo>
                  <a:pt x="0" y="0"/>
                </a:moveTo>
                <a:lnTo>
                  <a:pt x="20527486" y="0"/>
                </a:lnTo>
                <a:lnTo>
                  <a:pt x="20527486" y="2381188"/>
                </a:lnTo>
                <a:lnTo>
                  <a:pt x="0" y="238118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900" dirty="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A21B7138-A48B-029F-82AD-387A63BACE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6207" y="2019723"/>
            <a:ext cx="2743201" cy="23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269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E9A8A7-1038-4308-EB32-C08ACABD8E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>
            <a:extLst>
              <a:ext uri="{FF2B5EF4-FFF2-40B4-BE49-F238E27FC236}">
                <a16:creationId xmlns:a16="http://schemas.microsoft.com/office/drawing/2014/main" id="{5FF5CE07-8887-B143-BBF3-480AC388E5D2}"/>
              </a:ext>
            </a:extLst>
          </p:cNvPr>
          <p:cNvSpPr/>
          <p:nvPr/>
        </p:nvSpPr>
        <p:spPr>
          <a:xfrm>
            <a:off x="0" y="214313"/>
            <a:ext cx="9144000" cy="33039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1912" b="1" kern="0" spc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TRIBUTAÇÃO DE DIVIDENDOS</a:t>
            </a:r>
            <a:endParaRPr lang="en-US" sz="1912" dirty="0"/>
          </a:p>
        </p:txBody>
      </p:sp>
      <p:sp>
        <p:nvSpPr>
          <p:cNvPr id="32" name="Text 0">
            <a:extLst>
              <a:ext uri="{FF2B5EF4-FFF2-40B4-BE49-F238E27FC236}">
                <a16:creationId xmlns:a16="http://schemas.microsoft.com/office/drawing/2014/main" id="{8C6CFC67-E696-08A1-62E0-5C3C5368EF6C}"/>
              </a:ext>
            </a:extLst>
          </p:cNvPr>
          <p:cNvSpPr/>
          <p:nvPr/>
        </p:nvSpPr>
        <p:spPr>
          <a:xfrm>
            <a:off x="428625" y="357188"/>
            <a:ext cx="65" cy="34111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800"/>
              </a:lnSpc>
              <a:buNone/>
            </a:pPr>
            <a:endParaRPr lang="en-US" sz="2121" dirty="0"/>
          </a:p>
        </p:txBody>
      </p:sp>
      <p:pic>
        <p:nvPicPr>
          <p:cNvPr id="34" name="Imagem 33">
            <a:extLst>
              <a:ext uri="{FF2B5EF4-FFF2-40B4-BE49-F238E27FC236}">
                <a16:creationId xmlns:a16="http://schemas.microsoft.com/office/drawing/2014/main" id="{D835367A-E85C-103D-5855-614217F59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762"/>
            <a:ext cx="9144000" cy="723900"/>
          </a:xfrm>
          <a:prstGeom prst="rect">
            <a:avLst/>
          </a:prstGeom>
        </p:spPr>
      </p:pic>
      <p:sp>
        <p:nvSpPr>
          <p:cNvPr id="35" name="CaixaDeTexto 34">
            <a:extLst>
              <a:ext uri="{FF2B5EF4-FFF2-40B4-BE49-F238E27FC236}">
                <a16:creationId xmlns:a16="http://schemas.microsoft.com/office/drawing/2014/main" id="{A9A945C5-4DF1-836F-1653-99DA3C37A02A}"/>
              </a:ext>
            </a:extLst>
          </p:cNvPr>
          <p:cNvSpPr txBox="1"/>
          <p:nvPr/>
        </p:nvSpPr>
        <p:spPr>
          <a:xfrm>
            <a:off x="428624" y="155947"/>
            <a:ext cx="7857993" cy="736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1800" b="1" kern="12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rPr>
              <a:t>TRIBUTAÇÃO DE DIVIDENDOS – </a:t>
            </a:r>
            <a:r>
              <a:rPr lang="en-US" b="1" dirty="0">
                <a:solidFill>
                  <a:schemeClr val="bg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LEI Nº 15.270/2025</a:t>
            </a:r>
          </a:p>
          <a:p>
            <a:pPr marL="0" indent="0" algn="l" rtl="0" eaLnBrk="1" latinLnBrk="0" hangingPunct="1">
              <a:lnSpc>
                <a:spcPts val="2600"/>
              </a:lnSpc>
              <a:buNone/>
            </a:pPr>
            <a:endParaRPr lang="pt-BR" dirty="0">
              <a:solidFill>
                <a:schemeClr val="bg1"/>
              </a:solidFill>
              <a:effectLst/>
            </a:endParaRPr>
          </a:p>
        </p:txBody>
      </p:sp>
      <p:sp>
        <p:nvSpPr>
          <p:cNvPr id="8" name="Freeform 4">
            <a:extLst>
              <a:ext uri="{FF2B5EF4-FFF2-40B4-BE49-F238E27FC236}">
                <a16:creationId xmlns:a16="http://schemas.microsoft.com/office/drawing/2014/main" id="{361DD723-4E1A-0ACF-AD4F-C01D85CA059C}"/>
              </a:ext>
            </a:extLst>
          </p:cNvPr>
          <p:cNvSpPr/>
          <p:nvPr/>
        </p:nvSpPr>
        <p:spPr>
          <a:xfrm>
            <a:off x="-559872" y="3967204"/>
            <a:ext cx="10263744" cy="1190594"/>
          </a:xfrm>
          <a:custGeom>
            <a:avLst/>
            <a:gdLst/>
            <a:ahLst/>
            <a:cxnLst/>
            <a:rect l="l" t="t" r="r" b="b"/>
            <a:pathLst>
              <a:path w="20527487" h="2381188">
                <a:moveTo>
                  <a:pt x="0" y="0"/>
                </a:moveTo>
                <a:lnTo>
                  <a:pt x="20527486" y="0"/>
                </a:lnTo>
                <a:lnTo>
                  <a:pt x="20527486" y="2381188"/>
                </a:lnTo>
                <a:lnTo>
                  <a:pt x="0" y="238118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900" dirty="0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37297D05-A439-7536-70DD-311C20EC2B34}"/>
              </a:ext>
            </a:extLst>
          </p:cNvPr>
          <p:cNvGrpSpPr/>
          <p:nvPr/>
        </p:nvGrpSpPr>
        <p:grpSpPr>
          <a:xfrm>
            <a:off x="576375" y="1369210"/>
            <a:ext cx="8001000" cy="1630561"/>
            <a:chOff x="571500" y="1984846"/>
            <a:chExt cx="8001000" cy="1630561"/>
          </a:xfrm>
        </p:grpSpPr>
        <p:sp>
          <p:nvSpPr>
            <p:cNvPr id="6" name="Text 5">
              <a:extLst>
                <a:ext uri="{FF2B5EF4-FFF2-40B4-BE49-F238E27FC236}">
                  <a16:creationId xmlns:a16="http://schemas.microsoft.com/office/drawing/2014/main" id="{B5BA7023-59BC-36EE-0007-A8138AE3997D}"/>
                </a:ext>
              </a:extLst>
            </p:cNvPr>
            <p:cNvSpPr/>
            <p:nvPr/>
          </p:nvSpPr>
          <p:spPr>
            <a:xfrm>
              <a:off x="571500" y="1984846"/>
              <a:ext cx="2425344" cy="212366"/>
            </a:xfrm>
            <a:prstGeom prst="rect">
              <a:avLst/>
            </a:prstGeom>
            <a:noFill/>
            <a:ln/>
          </p:spPr>
          <p:txBody>
            <a:bodyPr wrap="none" lIns="0" tIns="0" rIns="0" bIns="42545" rtlCol="0" anchor="t">
              <a:spAutoFit/>
            </a:bodyPr>
            <a:lstStyle/>
            <a:p>
              <a:pPr marL="0" indent="0" algn="l">
                <a:lnSpc>
                  <a:spcPts val="1400"/>
                </a:lnSpc>
                <a:buNone/>
              </a:pPr>
              <a:r>
                <a:rPr lang="en-US" sz="1050" b="1" dirty="0">
                  <a:solidFill>
                    <a:srgbClr val="002D5B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VERBAS QUE PERMANECEM ISENTAS</a:t>
              </a:r>
              <a:endParaRPr lang="en-US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" name="Shape 6">
              <a:extLst>
                <a:ext uri="{FF2B5EF4-FFF2-40B4-BE49-F238E27FC236}">
                  <a16:creationId xmlns:a16="http://schemas.microsoft.com/office/drawing/2014/main" id="{711ED7E2-1407-FD1C-F46D-8A4DA078F072}"/>
                </a:ext>
              </a:extLst>
            </p:cNvPr>
            <p:cNvSpPr/>
            <p:nvPr/>
          </p:nvSpPr>
          <p:spPr>
            <a:xfrm>
              <a:off x="571500" y="2315245"/>
              <a:ext cx="3946922" cy="371475"/>
            </a:xfrm>
            <a:prstGeom prst="rect">
              <a:avLst/>
            </a:prstGeom>
            <a:solidFill>
              <a:srgbClr val="FFFFFF"/>
            </a:solidFill>
            <a:ln w="9144">
              <a:solidFill>
                <a:srgbClr val="E2E8F0"/>
              </a:solidFill>
              <a:prstDash val="solid"/>
            </a:ln>
          </p:spPr>
          <p:txBody>
            <a:bodyPr/>
            <a:lstStyle/>
            <a:p>
              <a:endParaRPr lang="pt-BR"/>
            </a:p>
          </p:txBody>
        </p:sp>
        <p:pic>
          <p:nvPicPr>
            <p:cNvPr id="10" name="Image 1" descr="preencoded.png">
              <a:extLst>
                <a:ext uri="{FF2B5EF4-FFF2-40B4-BE49-F238E27FC236}">
                  <a16:creationId xmlns:a16="http://schemas.microsoft.com/office/drawing/2014/main" id="{4F38C7C9-9ED0-D715-4FC9-DF5D46781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4375" y="2429545"/>
              <a:ext cx="142875" cy="142875"/>
            </a:xfrm>
            <a:prstGeom prst="rect">
              <a:avLst/>
            </a:prstGeom>
          </p:spPr>
        </p:pic>
        <p:sp>
          <p:nvSpPr>
            <p:cNvPr id="11" name="Text 7">
              <a:extLst>
                <a:ext uri="{FF2B5EF4-FFF2-40B4-BE49-F238E27FC236}">
                  <a16:creationId xmlns:a16="http://schemas.microsoft.com/office/drawing/2014/main" id="{E62B458B-BE84-238B-7FC2-D529EE5F20E2}"/>
                </a:ext>
              </a:extLst>
            </p:cNvPr>
            <p:cNvSpPr/>
            <p:nvPr/>
          </p:nvSpPr>
          <p:spPr>
            <a:xfrm>
              <a:off x="964406" y="2431331"/>
              <a:ext cx="2338782" cy="130485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>
              <a:spAutoFit/>
            </a:bodyPr>
            <a:lstStyle/>
            <a:p>
              <a:pPr marL="0" indent="0" algn="l">
                <a:lnSpc>
                  <a:spcPts val="1100"/>
                </a:lnSpc>
                <a:buNone/>
              </a:pPr>
              <a:r>
                <a:rPr lang="en-US" sz="734" b="1" dirty="0">
                  <a:solidFill>
                    <a:srgbClr val="475569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Resultados apurados e aprovados até 31/12/2025.</a:t>
              </a:r>
              <a:endParaRPr lang="en-US" sz="734" dirty="0"/>
            </a:p>
          </p:txBody>
        </p:sp>
        <p:sp>
          <p:nvSpPr>
            <p:cNvPr id="12" name="Shape 8">
              <a:extLst>
                <a:ext uri="{FF2B5EF4-FFF2-40B4-BE49-F238E27FC236}">
                  <a16:creationId xmlns:a16="http://schemas.microsoft.com/office/drawing/2014/main" id="{D954C320-ECE2-A548-1558-9EFC8372EC8B}"/>
                </a:ext>
              </a:extLst>
            </p:cNvPr>
            <p:cNvSpPr/>
            <p:nvPr/>
          </p:nvSpPr>
          <p:spPr>
            <a:xfrm>
              <a:off x="4625578" y="2315245"/>
              <a:ext cx="3946922" cy="371475"/>
            </a:xfrm>
            <a:prstGeom prst="rect">
              <a:avLst/>
            </a:prstGeom>
            <a:solidFill>
              <a:srgbClr val="FFFFFF"/>
            </a:solidFill>
            <a:ln w="9144">
              <a:solidFill>
                <a:srgbClr val="E2E8F0"/>
              </a:solidFill>
              <a:prstDash val="solid"/>
            </a:ln>
          </p:spPr>
          <p:txBody>
            <a:bodyPr/>
            <a:lstStyle/>
            <a:p>
              <a:endParaRPr lang="pt-BR"/>
            </a:p>
          </p:txBody>
        </p:sp>
        <p:pic>
          <p:nvPicPr>
            <p:cNvPr id="13" name="Image 2" descr="preencoded.png">
              <a:extLst>
                <a:ext uri="{FF2B5EF4-FFF2-40B4-BE49-F238E27FC236}">
                  <a16:creationId xmlns:a16="http://schemas.microsoft.com/office/drawing/2014/main" id="{C4DCAEE2-14C1-01BA-82B0-EB9F885006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68453" y="2422401"/>
              <a:ext cx="160734" cy="142875"/>
            </a:xfrm>
            <a:prstGeom prst="rect">
              <a:avLst/>
            </a:prstGeom>
          </p:spPr>
        </p:pic>
        <p:sp>
          <p:nvSpPr>
            <p:cNvPr id="14" name="Text 9">
              <a:extLst>
                <a:ext uri="{FF2B5EF4-FFF2-40B4-BE49-F238E27FC236}">
                  <a16:creationId xmlns:a16="http://schemas.microsoft.com/office/drawing/2014/main" id="{17750315-9565-4C4E-8182-40B0B67CC120}"/>
                </a:ext>
              </a:extLst>
            </p:cNvPr>
            <p:cNvSpPr/>
            <p:nvPr/>
          </p:nvSpPr>
          <p:spPr>
            <a:xfrm>
              <a:off x="5036344" y="2424187"/>
              <a:ext cx="3422412" cy="130485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>
              <a:spAutoFit/>
            </a:bodyPr>
            <a:lstStyle/>
            <a:p>
              <a:pPr marL="0" indent="0" algn="l">
                <a:lnSpc>
                  <a:spcPts val="1100"/>
                </a:lnSpc>
                <a:buNone/>
              </a:pPr>
              <a:r>
                <a:rPr lang="en-US" sz="734" b="1" dirty="0">
                  <a:solidFill>
                    <a:srgbClr val="475569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Rendimentos de Poupança, LCI, LCA, CRI, CRA, LIG, LCD, </a:t>
              </a:r>
              <a:r>
                <a:rPr lang="en-US" sz="734" b="1" dirty="0" err="1">
                  <a:solidFill>
                    <a:srgbClr val="475569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Letra</a:t>
              </a:r>
              <a:r>
                <a:rPr lang="en-US" sz="734" b="1" dirty="0">
                  <a:solidFill>
                    <a:srgbClr val="475569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 </a:t>
              </a:r>
              <a:r>
                <a:rPr lang="en-US" sz="734" b="1" dirty="0" err="1">
                  <a:solidFill>
                    <a:srgbClr val="475569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Hipotecária</a:t>
              </a:r>
              <a:endParaRPr lang="en-US" sz="734" dirty="0"/>
            </a:p>
          </p:txBody>
        </p:sp>
        <p:sp>
          <p:nvSpPr>
            <p:cNvPr id="15" name="Shape 10">
              <a:extLst>
                <a:ext uri="{FF2B5EF4-FFF2-40B4-BE49-F238E27FC236}">
                  <a16:creationId xmlns:a16="http://schemas.microsoft.com/office/drawing/2014/main" id="{CE232B23-5592-A7BC-508F-B5C7E4F401F4}"/>
                </a:ext>
              </a:extLst>
            </p:cNvPr>
            <p:cNvSpPr/>
            <p:nvPr/>
          </p:nvSpPr>
          <p:spPr>
            <a:xfrm>
              <a:off x="571500" y="2779588"/>
              <a:ext cx="3946922" cy="371475"/>
            </a:xfrm>
            <a:prstGeom prst="rect">
              <a:avLst/>
            </a:prstGeom>
            <a:solidFill>
              <a:srgbClr val="FFFFFF"/>
            </a:solidFill>
            <a:ln w="9144">
              <a:solidFill>
                <a:srgbClr val="E2E8F0"/>
              </a:solidFill>
              <a:prstDash val="solid"/>
            </a:ln>
          </p:spPr>
          <p:txBody>
            <a:bodyPr/>
            <a:lstStyle/>
            <a:p>
              <a:endParaRPr lang="pt-BR"/>
            </a:p>
          </p:txBody>
        </p:sp>
        <p:pic>
          <p:nvPicPr>
            <p:cNvPr id="16" name="Image 3" descr="preencoded.png">
              <a:extLst>
                <a:ext uri="{FF2B5EF4-FFF2-40B4-BE49-F238E27FC236}">
                  <a16:creationId xmlns:a16="http://schemas.microsoft.com/office/drawing/2014/main" id="{6B00ACBF-B2CE-33AB-8E21-8243D2002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4375" y="2893888"/>
              <a:ext cx="107156" cy="142875"/>
            </a:xfrm>
            <a:prstGeom prst="rect">
              <a:avLst/>
            </a:prstGeom>
          </p:spPr>
        </p:pic>
        <p:sp>
          <p:nvSpPr>
            <p:cNvPr id="17" name="Text 11">
              <a:extLst>
                <a:ext uri="{FF2B5EF4-FFF2-40B4-BE49-F238E27FC236}">
                  <a16:creationId xmlns:a16="http://schemas.microsoft.com/office/drawing/2014/main" id="{F11767BF-A12A-AAD0-B4E4-695FC72F6553}"/>
                </a:ext>
              </a:extLst>
            </p:cNvPr>
            <p:cNvSpPr/>
            <p:nvPr/>
          </p:nvSpPr>
          <p:spPr>
            <a:xfrm>
              <a:off x="928688" y="2895674"/>
              <a:ext cx="2703909" cy="139303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>
              <a:spAutoFit/>
            </a:bodyPr>
            <a:lstStyle/>
            <a:p>
              <a:pPr marL="0" indent="0" algn="l">
                <a:lnSpc>
                  <a:spcPts val="1100"/>
                </a:lnSpc>
                <a:buNone/>
              </a:pPr>
              <a:r>
                <a:rPr lang="en-US" sz="734" b="1" dirty="0">
                  <a:solidFill>
                    <a:srgbClr val="475569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Rendimentos de FIIs e Fiagros (mínimo 100 cotistas).</a:t>
              </a:r>
              <a:endParaRPr lang="en-US" sz="734" dirty="0"/>
            </a:p>
          </p:txBody>
        </p:sp>
        <p:sp>
          <p:nvSpPr>
            <p:cNvPr id="18" name="Shape 12">
              <a:extLst>
                <a:ext uri="{FF2B5EF4-FFF2-40B4-BE49-F238E27FC236}">
                  <a16:creationId xmlns:a16="http://schemas.microsoft.com/office/drawing/2014/main" id="{F68D61E9-E081-8479-5FC1-CFE0D22163F2}"/>
                </a:ext>
              </a:extLst>
            </p:cNvPr>
            <p:cNvSpPr/>
            <p:nvPr/>
          </p:nvSpPr>
          <p:spPr>
            <a:xfrm>
              <a:off x="4625578" y="2779588"/>
              <a:ext cx="3946922" cy="371475"/>
            </a:xfrm>
            <a:prstGeom prst="rect">
              <a:avLst/>
            </a:prstGeom>
            <a:solidFill>
              <a:srgbClr val="FFFFFF"/>
            </a:solidFill>
            <a:ln w="9144">
              <a:solidFill>
                <a:srgbClr val="E2E8F0"/>
              </a:solidFill>
              <a:prstDash val="solid"/>
            </a:ln>
          </p:spPr>
          <p:txBody>
            <a:bodyPr/>
            <a:lstStyle/>
            <a:p>
              <a:endParaRPr lang="pt-BR"/>
            </a:p>
          </p:txBody>
        </p:sp>
        <p:pic>
          <p:nvPicPr>
            <p:cNvPr id="19" name="Image 4" descr="preencoded.png">
              <a:extLst>
                <a:ext uri="{FF2B5EF4-FFF2-40B4-BE49-F238E27FC236}">
                  <a16:creationId xmlns:a16="http://schemas.microsoft.com/office/drawing/2014/main" id="{CC9BEE5F-C3DC-43EE-6B08-EFFB6DACFD7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68453" y="2886745"/>
              <a:ext cx="142875" cy="142875"/>
            </a:xfrm>
            <a:prstGeom prst="rect">
              <a:avLst/>
            </a:prstGeom>
          </p:spPr>
        </p:pic>
        <p:sp>
          <p:nvSpPr>
            <p:cNvPr id="20" name="Text 13">
              <a:extLst>
                <a:ext uri="{FF2B5EF4-FFF2-40B4-BE49-F238E27FC236}">
                  <a16:creationId xmlns:a16="http://schemas.microsoft.com/office/drawing/2014/main" id="{79219CE1-080A-09C5-7255-CEDBFBEFB739}"/>
                </a:ext>
              </a:extLst>
            </p:cNvPr>
            <p:cNvSpPr/>
            <p:nvPr/>
          </p:nvSpPr>
          <p:spPr>
            <a:xfrm>
              <a:off x="5018484" y="2888531"/>
              <a:ext cx="3420808" cy="130485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>
              <a:spAutoFit/>
            </a:bodyPr>
            <a:lstStyle/>
            <a:p>
              <a:pPr marL="0" indent="0" algn="l">
                <a:lnSpc>
                  <a:spcPts val="1100"/>
                </a:lnSpc>
                <a:buNone/>
              </a:pPr>
              <a:r>
                <a:rPr lang="en-US" sz="734" b="1" dirty="0">
                  <a:solidFill>
                    <a:srgbClr val="475569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Valores </a:t>
              </a:r>
              <a:r>
                <a:rPr lang="en-US" sz="734" b="1" dirty="0" err="1">
                  <a:solidFill>
                    <a:srgbClr val="475569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recebidos</a:t>
              </a:r>
              <a:r>
                <a:rPr lang="en-US" sz="734" b="1" dirty="0">
                  <a:solidFill>
                    <a:srgbClr val="475569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 </a:t>
              </a:r>
              <a:r>
                <a:rPr lang="en-US" sz="734" b="1" dirty="0" err="1">
                  <a:solidFill>
                    <a:srgbClr val="475569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por</a:t>
              </a:r>
              <a:r>
                <a:rPr lang="en-US" sz="734" b="1" dirty="0">
                  <a:solidFill>
                    <a:srgbClr val="475569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 </a:t>
              </a:r>
              <a:r>
                <a:rPr lang="en-US" sz="734" b="1" dirty="0" err="1">
                  <a:solidFill>
                    <a:srgbClr val="475569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herança</a:t>
              </a:r>
              <a:r>
                <a:rPr lang="en-US" sz="734" b="1" dirty="0">
                  <a:solidFill>
                    <a:srgbClr val="475569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 </a:t>
              </a:r>
              <a:r>
                <a:rPr lang="en-US" sz="734" b="1" dirty="0" err="1">
                  <a:solidFill>
                    <a:srgbClr val="475569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ou</a:t>
              </a:r>
              <a:r>
                <a:rPr lang="en-US" sz="734" b="1" dirty="0">
                  <a:solidFill>
                    <a:srgbClr val="475569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 </a:t>
              </a:r>
              <a:r>
                <a:rPr lang="en-US" sz="734" b="1" dirty="0" err="1">
                  <a:solidFill>
                    <a:srgbClr val="475569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doação</a:t>
              </a:r>
              <a:r>
                <a:rPr lang="en-US" sz="734" b="1" dirty="0">
                  <a:solidFill>
                    <a:srgbClr val="475569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 </a:t>
              </a:r>
              <a:r>
                <a:rPr lang="en-US" sz="734" b="1" dirty="0" err="1">
                  <a:solidFill>
                    <a:srgbClr val="475569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em</a:t>
              </a:r>
              <a:r>
                <a:rPr lang="en-US" sz="734" b="1" dirty="0">
                  <a:solidFill>
                    <a:srgbClr val="475569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 </a:t>
              </a:r>
              <a:r>
                <a:rPr lang="en-US" sz="734" b="1" dirty="0" err="1">
                  <a:solidFill>
                    <a:srgbClr val="475569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adiantamento</a:t>
              </a:r>
              <a:r>
                <a:rPr lang="en-US" sz="734" b="1" dirty="0">
                  <a:solidFill>
                    <a:srgbClr val="475569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 de </a:t>
              </a:r>
              <a:r>
                <a:rPr lang="en-US" sz="734" b="1" dirty="0" err="1">
                  <a:solidFill>
                    <a:srgbClr val="475569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legítima</a:t>
              </a:r>
              <a:r>
                <a:rPr lang="en-US" sz="734" b="1" dirty="0">
                  <a:solidFill>
                    <a:srgbClr val="475569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.</a:t>
              </a:r>
              <a:endParaRPr lang="en-US" sz="734" dirty="0"/>
            </a:p>
          </p:txBody>
        </p:sp>
        <p:sp>
          <p:nvSpPr>
            <p:cNvPr id="21" name="Shape 14">
              <a:extLst>
                <a:ext uri="{FF2B5EF4-FFF2-40B4-BE49-F238E27FC236}">
                  <a16:creationId xmlns:a16="http://schemas.microsoft.com/office/drawing/2014/main" id="{F0C97FD3-A954-869A-9ABD-CDD4E7FE4DDB}"/>
                </a:ext>
              </a:extLst>
            </p:cNvPr>
            <p:cNvSpPr/>
            <p:nvPr/>
          </p:nvSpPr>
          <p:spPr>
            <a:xfrm>
              <a:off x="571500" y="3243932"/>
              <a:ext cx="3946922" cy="371475"/>
            </a:xfrm>
            <a:prstGeom prst="rect">
              <a:avLst/>
            </a:prstGeom>
            <a:solidFill>
              <a:srgbClr val="FFFFFF"/>
            </a:solidFill>
            <a:ln w="9144">
              <a:solidFill>
                <a:srgbClr val="E2E8F0"/>
              </a:solidFill>
              <a:prstDash val="solid"/>
            </a:ln>
          </p:spPr>
          <p:txBody>
            <a:bodyPr/>
            <a:lstStyle/>
            <a:p>
              <a:endParaRPr lang="pt-BR"/>
            </a:p>
          </p:txBody>
        </p:sp>
        <p:pic>
          <p:nvPicPr>
            <p:cNvPr id="22" name="Image 5" descr="preencoded.png">
              <a:extLst>
                <a:ext uri="{FF2B5EF4-FFF2-40B4-BE49-F238E27FC236}">
                  <a16:creationId xmlns:a16="http://schemas.microsoft.com/office/drawing/2014/main" id="{A6557263-BFA1-7F41-B2EB-CDED68385E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14375" y="3358232"/>
              <a:ext cx="142875" cy="142875"/>
            </a:xfrm>
            <a:prstGeom prst="rect">
              <a:avLst/>
            </a:prstGeom>
          </p:spPr>
        </p:pic>
        <p:sp>
          <p:nvSpPr>
            <p:cNvPr id="23" name="Text 15">
              <a:extLst>
                <a:ext uri="{FF2B5EF4-FFF2-40B4-BE49-F238E27FC236}">
                  <a16:creationId xmlns:a16="http://schemas.microsoft.com/office/drawing/2014/main" id="{46B3083D-8505-D263-3644-9A84BE20AB54}"/>
                </a:ext>
              </a:extLst>
            </p:cNvPr>
            <p:cNvSpPr/>
            <p:nvPr/>
          </p:nvSpPr>
          <p:spPr>
            <a:xfrm>
              <a:off x="964406" y="3360018"/>
              <a:ext cx="2323505" cy="139303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>
              <a:spAutoFit/>
            </a:bodyPr>
            <a:lstStyle/>
            <a:p>
              <a:pPr marL="0" indent="0" algn="l">
                <a:lnSpc>
                  <a:spcPts val="1100"/>
                </a:lnSpc>
                <a:buNone/>
              </a:pPr>
              <a:r>
                <a:rPr lang="en-US" sz="734" b="1" dirty="0">
                  <a:solidFill>
                    <a:srgbClr val="475569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Indenizações por danos materiais ou morais.</a:t>
              </a:r>
              <a:endParaRPr lang="en-US" sz="734" dirty="0"/>
            </a:p>
          </p:txBody>
        </p:sp>
        <p:sp>
          <p:nvSpPr>
            <p:cNvPr id="24" name="Shape 16">
              <a:extLst>
                <a:ext uri="{FF2B5EF4-FFF2-40B4-BE49-F238E27FC236}">
                  <a16:creationId xmlns:a16="http://schemas.microsoft.com/office/drawing/2014/main" id="{AFE4EA85-8E2D-DFC7-DCBC-E60913C1988A}"/>
                </a:ext>
              </a:extLst>
            </p:cNvPr>
            <p:cNvSpPr/>
            <p:nvPr/>
          </p:nvSpPr>
          <p:spPr>
            <a:xfrm>
              <a:off x="4625578" y="3243932"/>
              <a:ext cx="3946922" cy="371475"/>
            </a:xfrm>
            <a:prstGeom prst="rect">
              <a:avLst/>
            </a:prstGeom>
            <a:solidFill>
              <a:srgbClr val="FFFFFF"/>
            </a:solidFill>
            <a:ln w="9144">
              <a:solidFill>
                <a:srgbClr val="E2E8F0"/>
              </a:solidFill>
              <a:prstDash val="solid"/>
            </a:ln>
          </p:spPr>
          <p:txBody>
            <a:bodyPr/>
            <a:lstStyle/>
            <a:p>
              <a:endParaRPr lang="pt-BR"/>
            </a:p>
          </p:txBody>
        </p:sp>
        <p:pic>
          <p:nvPicPr>
            <p:cNvPr id="25" name="Image 6" descr="preencoded.png">
              <a:extLst>
                <a:ext uri="{FF2B5EF4-FFF2-40B4-BE49-F238E27FC236}">
                  <a16:creationId xmlns:a16="http://schemas.microsoft.com/office/drawing/2014/main" id="{4BB5D729-1124-8BF2-7B38-592CE00F88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768453" y="3351088"/>
              <a:ext cx="178594" cy="142875"/>
            </a:xfrm>
            <a:prstGeom prst="rect">
              <a:avLst/>
            </a:prstGeom>
          </p:spPr>
        </p:pic>
        <p:sp>
          <p:nvSpPr>
            <p:cNvPr id="26" name="Text 17">
              <a:extLst>
                <a:ext uri="{FF2B5EF4-FFF2-40B4-BE49-F238E27FC236}">
                  <a16:creationId xmlns:a16="http://schemas.microsoft.com/office/drawing/2014/main" id="{8CBAC0F5-B8C6-1A76-691A-3EEF6B62EB27}"/>
                </a:ext>
              </a:extLst>
            </p:cNvPr>
            <p:cNvSpPr/>
            <p:nvPr/>
          </p:nvSpPr>
          <p:spPr>
            <a:xfrm>
              <a:off x="5054203" y="3352874"/>
              <a:ext cx="2064544" cy="139303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>
              <a:spAutoFit/>
            </a:bodyPr>
            <a:lstStyle/>
            <a:p>
              <a:pPr marL="0" indent="0" algn="l">
                <a:lnSpc>
                  <a:spcPts val="1100"/>
                </a:lnSpc>
                <a:buNone/>
              </a:pPr>
              <a:r>
                <a:rPr lang="en-US" sz="734" b="1" dirty="0">
                  <a:solidFill>
                    <a:srgbClr val="475569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Parcela isenta relativa à atividade rural.</a:t>
              </a:r>
              <a:endParaRPr lang="en-US" sz="734" dirty="0"/>
            </a:p>
          </p:txBody>
        </p:sp>
      </p:grpSp>
      <p:sp>
        <p:nvSpPr>
          <p:cNvPr id="36" name="Text 1">
            <a:extLst>
              <a:ext uri="{FF2B5EF4-FFF2-40B4-BE49-F238E27FC236}">
                <a16:creationId xmlns:a16="http://schemas.microsoft.com/office/drawing/2014/main" id="{5C045F4B-9DBE-F308-3369-E6740D9314DD}"/>
              </a:ext>
            </a:extLst>
          </p:cNvPr>
          <p:cNvSpPr/>
          <p:nvPr/>
        </p:nvSpPr>
        <p:spPr>
          <a:xfrm>
            <a:off x="571499" y="973336"/>
            <a:ext cx="2814873" cy="19409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E67E22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IMPOSTO DE RENDA MÍNIMO (IRPFM)</a:t>
            </a:r>
            <a:endParaRPr lang="en-US" sz="1193" dirty="0"/>
          </a:p>
        </p:txBody>
      </p:sp>
      <p:sp>
        <p:nvSpPr>
          <p:cNvPr id="37" name="Text 5">
            <a:extLst>
              <a:ext uri="{FF2B5EF4-FFF2-40B4-BE49-F238E27FC236}">
                <a16:creationId xmlns:a16="http://schemas.microsoft.com/office/drawing/2014/main" id="{80390D61-DF95-8693-F985-9D09CFBC8DBC}"/>
              </a:ext>
            </a:extLst>
          </p:cNvPr>
          <p:cNvSpPr/>
          <p:nvPr/>
        </p:nvSpPr>
        <p:spPr>
          <a:xfrm>
            <a:off x="576375" y="3238176"/>
            <a:ext cx="6104235" cy="571438"/>
          </a:xfrm>
          <a:prstGeom prst="rect">
            <a:avLst/>
          </a:prstGeom>
          <a:noFill/>
          <a:ln/>
        </p:spPr>
        <p:txBody>
          <a:bodyPr wrap="none" lIns="0" tIns="0" rIns="0" bIns="42545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050" b="1" dirty="0">
                <a:solidFill>
                  <a:srgbClr val="002D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SIMPLES NACIONAL: Lei nº 15.270 x LC 123/2006</a:t>
            </a:r>
          </a:p>
          <a:p>
            <a:pPr marL="0" indent="0" algn="l">
              <a:lnSpc>
                <a:spcPts val="1400"/>
              </a:lnSpc>
              <a:buNone/>
            </a:pPr>
            <a:endParaRPr lang="en-US" sz="1050" b="1" dirty="0">
              <a:solidFill>
                <a:srgbClr val="002D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algn="l">
              <a:lnSpc>
                <a:spcPts val="1400"/>
              </a:lnSpc>
              <a:buFont typeface="Wingdings" panose="05000000000000000000" pitchFamily="2" charset="2"/>
              <a:buChar char="Ø"/>
            </a:pPr>
            <a:r>
              <a:rPr lang="en-US" sz="1050" dirty="0" err="1">
                <a:solidFill>
                  <a:srgbClr val="002D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Decisões</a:t>
            </a:r>
            <a:r>
              <a:rPr lang="en-US" sz="1050" dirty="0">
                <a:solidFill>
                  <a:srgbClr val="002D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Judiciais </a:t>
            </a:r>
            <a:r>
              <a:rPr lang="en-US" sz="1050" dirty="0" err="1">
                <a:solidFill>
                  <a:srgbClr val="002D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têm</a:t>
            </a:r>
            <a:r>
              <a:rPr lang="en-US" sz="1050" dirty="0">
                <a:solidFill>
                  <a:srgbClr val="002D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b="1" dirty="0" err="1">
                <a:solidFill>
                  <a:srgbClr val="002D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mantido</a:t>
            </a:r>
            <a:r>
              <a:rPr lang="en-US" sz="1050" b="1" dirty="0">
                <a:solidFill>
                  <a:srgbClr val="002D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US" sz="1050" b="1" dirty="0" err="1">
                <a:solidFill>
                  <a:srgbClr val="002D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isenção</a:t>
            </a:r>
            <a:r>
              <a:rPr lang="en-US" sz="1050" b="1" dirty="0">
                <a:solidFill>
                  <a:srgbClr val="002D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1050" b="1" dirty="0" err="1">
                <a:solidFill>
                  <a:srgbClr val="002D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dividendos</a:t>
            </a:r>
            <a:r>
              <a:rPr lang="en-US" sz="1050" dirty="0">
                <a:solidFill>
                  <a:srgbClr val="002D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para </a:t>
            </a:r>
            <a:r>
              <a:rPr lang="en-US" sz="1050" dirty="0" err="1">
                <a:solidFill>
                  <a:srgbClr val="002D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empresas</a:t>
            </a:r>
            <a:r>
              <a:rPr lang="en-US" sz="1050" dirty="0">
                <a:solidFill>
                  <a:srgbClr val="002D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 Simples Nacional </a:t>
            </a:r>
            <a:endParaRPr lang="en-US" sz="10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256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28625" y="357188"/>
            <a:ext cx="65" cy="34111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800"/>
              </a:lnSpc>
              <a:buNone/>
            </a:pPr>
            <a:endParaRPr lang="en-US" sz="2121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5" y="1099245"/>
            <a:ext cx="171450" cy="17145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07231" y="1080492"/>
            <a:ext cx="1096566" cy="20895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269" dirty="0">
                <a:solidFill>
                  <a:srgbClr val="05966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BENEFÍCIOS</a:t>
            </a:r>
            <a:endParaRPr lang="en-US" sz="1269" dirty="0"/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5" y="1432322"/>
            <a:ext cx="89297" cy="128588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589359" y="1432322"/>
            <a:ext cx="3839766" cy="36003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85" b="1" dirty="0">
                <a:solidFill>
                  <a:srgbClr val="33333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Simplificação:</a:t>
            </a:r>
            <a:r>
              <a:rPr lang="en-US" sz="942" dirty="0">
                <a:solidFill>
                  <a:srgbClr val="33333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Unificação de tributos e redução da burocracia a longo prazo.</a:t>
            </a:r>
            <a:endParaRPr lang="en-US" sz="885" dirty="0"/>
          </a:p>
        </p:txBody>
      </p:sp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625" y="1899512"/>
            <a:ext cx="89297" cy="128588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589359" y="1899512"/>
            <a:ext cx="3839766" cy="36003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85" b="1" dirty="0">
                <a:solidFill>
                  <a:srgbClr val="33333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Segurança Jurídica:</a:t>
            </a:r>
            <a:r>
              <a:rPr lang="en-US" sz="942" dirty="0">
                <a:solidFill>
                  <a:srgbClr val="33333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Regras mais claras e redução de litígios tributários.</a:t>
            </a:r>
            <a:endParaRPr lang="en-US" sz="885" dirty="0"/>
          </a:p>
        </p:txBody>
      </p:sp>
      <p:pic>
        <p:nvPicPr>
          <p:cNvPr id="10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625" y="2366702"/>
            <a:ext cx="89297" cy="128588"/>
          </a:xfrm>
          <a:prstGeom prst="rect">
            <a:avLst/>
          </a:prstGeom>
        </p:spPr>
      </p:pic>
      <p:sp>
        <p:nvSpPr>
          <p:cNvPr id="11" name="Text 4"/>
          <p:cNvSpPr/>
          <p:nvPr/>
        </p:nvSpPr>
        <p:spPr>
          <a:xfrm>
            <a:off x="589359" y="2366702"/>
            <a:ext cx="3839766" cy="34592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85" b="1" dirty="0">
                <a:solidFill>
                  <a:srgbClr val="33333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Competitividade:</a:t>
            </a:r>
            <a:r>
              <a:rPr lang="en-US" sz="942" dirty="0">
                <a:solidFill>
                  <a:srgbClr val="33333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Fim da cumulatividade e </a:t>
            </a:r>
            <a:r>
              <a:rPr lang="pt-BR" sz="942" dirty="0">
                <a:solidFill>
                  <a:srgbClr val="33333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redução do custo final dos produtos.</a:t>
            </a:r>
            <a:endParaRPr lang="en-US" sz="885" dirty="0"/>
          </a:p>
        </p:txBody>
      </p:sp>
      <p:pic>
        <p:nvPicPr>
          <p:cNvPr id="12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4875" y="1099245"/>
            <a:ext cx="171450" cy="171450"/>
          </a:xfrm>
          <a:prstGeom prst="rect">
            <a:avLst/>
          </a:prstGeom>
        </p:spPr>
      </p:pic>
      <p:sp>
        <p:nvSpPr>
          <p:cNvPr id="13" name="Text 5"/>
          <p:cNvSpPr/>
          <p:nvPr/>
        </p:nvSpPr>
        <p:spPr>
          <a:xfrm>
            <a:off x="4993481" y="1080492"/>
            <a:ext cx="914400" cy="20895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269" dirty="0">
                <a:solidFill>
                  <a:srgbClr val="DC262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DESAFIOS</a:t>
            </a:r>
            <a:endParaRPr lang="en-US" sz="1269" dirty="0"/>
          </a:p>
        </p:txBody>
      </p:sp>
      <p:pic>
        <p:nvPicPr>
          <p:cNvPr id="14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14875" y="1432322"/>
            <a:ext cx="89297" cy="128588"/>
          </a:xfrm>
          <a:prstGeom prst="rect">
            <a:avLst/>
          </a:prstGeom>
        </p:spPr>
      </p:pic>
      <p:sp>
        <p:nvSpPr>
          <p:cNvPr id="15" name="Text 6"/>
          <p:cNvSpPr/>
          <p:nvPr/>
        </p:nvSpPr>
        <p:spPr>
          <a:xfrm>
            <a:off x="4875609" y="1432322"/>
            <a:ext cx="3839766" cy="34592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85" b="1" dirty="0">
                <a:solidFill>
                  <a:srgbClr val="33333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Carga Tributária:</a:t>
            </a:r>
            <a:r>
              <a:rPr lang="en-US" sz="942" dirty="0">
                <a:solidFill>
                  <a:srgbClr val="33333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Possível </a:t>
            </a:r>
            <a:r>
              <a:rPr lang="en-US" sz="942" dirty="0" err="1">
                <a:solidFill>
                  <a:srgbClr val="33333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aumento</a:t>
            </a:r>
            <a:r>
              <a:rPr lang="en-US" sz="942" dirty="0">
                <a:solidFill>
                  <a:srgbClr val="33333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942" dirty="0" err="1">
                <a:solidFill>
                  <a:srgbClr val="33333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principalmente</a:t>
            </a:r>
            <a:r>
              <a:rPr lang="en-US" sz="942" dirty="0">
                <a:solidFill>
                  <a:srgbClr val="33333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no </a:t>
            </a:r>
            <a:r>
              <a:rPr lang="en-US" sz="942" dirty="0" err="1">
                <a:solidFill>
                  <a:srgbClr val="33333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setor</a:t>
            </a:r>
            <a:r>
              <a:rPr lang="en-US" sz="942" dirty="0">
                <a:solidFill>
                  <a:srgbClr val="33333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de </a:t>
            </a:r>
            <a:r>
              <a:rPr lang="en-US" sz="942" dirty="0" err="1">
                <a:solidFill>
                  <a:srgbClr val="33333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serviços</a:t>
            </a:r>
            <a:r>
              <a:rPr lang="en-US" sz="942" dirty="0">
                <a:solidFill>
                  <a:srgbClr val="33333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  <a:endParaRPr lang="en-US" sz="885" dirty="0"/>
          </a:p>
        </p:txBody>
      </p:sp>
      <p:pic>
        <p:nvPicPr>
          <p:cNvPr id="16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14875" y="1899512"/>
            <a:ext cx="89297" cy="128588"/>
          </a:xfrm>
          <a:prstGeom prst="rect">
            <a:avLst/>
          </a:prstGeom>
        </p:spPr>
      </p:pic>
      <p:sp>
        <p:nvSpPr>
          <p:cNvPr id="17" name="Text 7"/>
          <p:cNvSpPr/>
          <p:nvPr/>
        </p:nvSpPr>
        <p:spPr>
          <a:xfrm>
            <a:off x="4875609" y="1899512"/>
            <a:ext cx="3839766" cy="36003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85" b="1" dirty="0">
                <a:solidFill>
                  <a:srgbClr val="33333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Transição:</a:t>
            </a:r>
            <a:r>
              <a:rPr lang="en-US" sz="942" dirty="0">
                <a:solidFill>
                  <a:srgbClr val="33333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Complexidade de operar dois sistemas fiscais simultaneamente.</a:t>
            </a:r>
            <a:endParaRPr lang="en-US" sz="885" dirty="0"/>
          </a:p>
        </p:txBody>
      </p:sp>
      <p:pic>
        <p:nvPicPr>
          <p:cNvPr id="18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14875" y="2366702"/>
            <a:ext cx="89297" cy="128588"/>
          </a:xfrm>
          <a:prstGeom prst="rect">
            <a:avLst/>
          </a:prstGeom>
        </p:spPr>
      </p:pic>
      <p:sp>
        <p:nvSpPr>
          <p:cNvPr id="19" name="Text 8"/>
          <p:cNvSpPr/>
          <p:nvPr/>
        </p:nvSpPr>
        <p:spPr>
          <a:xfrm>
            <a:off x="4875609" y="2366702"/>
            <a:ext cx="3839766" cy="34592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85" b="1" dirty="0">
                <a:solidFill>
                  <a:srgbClr val="33333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Custos:</a:t>
            </a:r>
            <a:r>
              <a:rPr lang="en-US" sz="942" dirty="0">
                <a:solidFill>
                  <a:srgbClr val="33333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Investimento </a:t>
            </a:r>
            <a:r>
              <a:rPr lang="en-US" sz="942" dirty="0" err="1">
                <a:solidFill>
                  <a:srgbClr val="33333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necessário</a:t>
            </a:r>
            <a:r>
              <a:rPr lang="en-US" sz="942" dirty="0">
                <a:solidFill>
                  <a:srgbClr val="33333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942" dirty="0" err="1">
                <a:solidFill>
                  <a:srgbClr val="33333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em</a:t>
            </a:r>
            <a:r>
              <a:rPr lang="en-US" sz="942" dirty="0">
                <a:solidFill>
                  <a:srgbClr val="33333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942" dirty="0" err="1">
                <a:solidFill>
                  <a:srgbClr val="33333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consultoria</a:t>
            </a:r>
            <a:r>
              <a:rPr lang="en-US" sz="942" dirty="0">
                <a:solidFill>
                  <a:srgbClr val="33333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e </a:t>
            </a:r>
            <a:r>
              <a:rPr lang="en-US" sz="942" dirty="0" err="1">
                <a:solidFill>
                  <a:srgbClr val="33333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na</a:t>
            </a:r>
            <a:r>
              <a:rPr lang="en-US" sz="942" dirty="0">
                <a:solidFill>
                  <a:srgbClr val="33333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942" dirty="0" err="1">
                <a:solidFill>
                  <a:srgbClr val="33333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atualização</a:t>
            </a:r>
            <a:r>
              <a:rPr lang="en-US" sz="942" dirty="0">
                <a:solidFill>
                  <a:srgbClr val="33333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de </a:t>
            </a:r>
            <a:r>
              <a:rPr lang="en-US" sz="942" dirty="0" err="1">
                <a:solidFill>
                  <a:srgbClr val="33333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sistemas</a:t>
            </a:r>
            <a:r>
              <a:rPr lang="en-US" sz="942" dirty="0">
                <a:solidFill>
                  <a:srgbClr val="33333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  <a:endParaRPr lang="en-US" sz="885" dirty="0"/>
          </a:p>
        </p:txBody>
      </p:sp>
      <p:sp>
        <p:nvSpPr>
          <p:cNvPr id="20" name="Shape 9"/>
          <p:cNvSpPr/>
          <p:nvPr/>
        </p:nvSpPr>
        <p:spPr>
          <a:xfrm>
            <a:off x="428625" y="3119642"/>
            <a:ext cx="8286750" cy="866180"/>
          </a:xfrm>
          <a:prstGeom prst="rect">
            <a:avLst/>
          </a:prstGeom>
          <a:solidFill>
            <a:srgbClr val="002D5B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21" name="Shape 10"/>
          <p:cNvSpPr/>
          <p:nvPr/>
        </p:nvSpPr>
        <p:spPr>
          <a:xfrm>
            <a:off x="428625" y="3119642"/>
            <a:ext cx="71438" cy="866180"/>
          </a:xfrm>
          <a:prstGeom prst="rect">
            <a:avLst/>
          </a:prstGeom>
          <a:solidFill>
            <a:srgbClr val="E67E22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22" name="Text 11"/>
          <p:cNvSpPr/>
          <p:nvPr/>
        </p:nvSpPr>
        <p:spPr>
          <a:xfrm>
            <a:off x="714375" y="3333955"/>
            <a:ext cx="1117294" cy="1826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159" dirty="0">
                <a:solidFill>
                  <a:srgbClr val="E67E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AÇÃO IMEDIATA</a:t>
            </a:r>
            <a:endParaRPr lang="en-US" sz="1159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Text 12"/>
          <p:cNvSpPr/>
          <p:nvPr/>
        </p:nvSpPr>
        <p:spPr>
          <a:xfrm>
            <a:off x="714375" y="3596487"/>
            <a:ext cx="7902804" cy="16786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Realizar auditoria de </a:t>
            </a:r>
            <a:r>
              <a:rPr lang="en-US" sz="987" b="1" dirty="0" err="1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créditos</a:t>
            </a:r>
            <a:r>
              <a:rPr lang="en-US" sz="987" b="1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987" b="1" dirty="0" err="1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atuais</a:t>
            </a:r>
            <a:r>
              <a:rPr lang="en-US" sz="987" b="1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, revisar o planejamento </a:t>
            </a:r>
            <a:r>
              <a:rPr lang="en-US" sz="987" b="1" dirty="0" err="1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tributário</a:t>
            </a:r>
            <a:r>
              <a:rPr lang="en-US" sz="987" b="1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e </a:t>
            </a:r>
            <a:r>
              <a:rPr lang="en-US" sz="987" b="1" dirty="0" err="1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atualizar</a:t>
            </a:r>
            <a:r>
              <a:rPr lang="en-US" sz="987" b="1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987" b="1" dirty="0" err="1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sistemas</a:t>
            </a:r>
            <a:r>
              <a:rPr lang="en-US" sz="987" b="1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para garantir a transição segura.</a:t>
            </a:r>
            <a:endParaRPr lang="en-US" sz="987" dirty="0"/>
          </a:p>
        </p:txBody>
      </p:sp>
      <p:sp>
        <p:nvSpPr>
          <p:cNvPr id="24" name="Freeform 4">
            <a:extLst>
              <a:ext uri="{FF2B5EF4-FFF2-40B4-BE49-F238E27FC236}">
                <a16:creationId xmlns:a16="http://schemas.microsoft.com/office/drawing/2014/main" id="{1634A66C-F3EF-E292-FD57-C163AD8F0925}"/>
              </a:ext>
            </a:extLst>
          </p:cNvPr>
          <p:cNvSpPr/>
          <p:nvPr/>
        </p:nvSpPr>
        <p:spPr>
          <a:xfrm>
            <a:off x="-559872" y="3952906"/>
            <a:ext cx="10263744" cy="1190594"/>
          </a:xfrm>
          <a:custGeom>
            <a:avLst/>
            <a:gdLst/>
            <a:ahLst/>
            <a:cxnLst/>
            <a:rect l="l" t="t" r="r" b="b"/>
            <a:pathLst>
              <a:path w="20527487" h="2381188">
                <a:moveTo>
                  <a:pt x="0" y="0"/>
                </a:moveTo>
                <a:lnTo>
                  <a:pt x="20527486" y="0"/>
                </a:lnTo>
                <a:lnTo>
                  <a:pt x="20527486" y="2381188"/>
                </a:lnTo>
                <a:lnTo>
                  <a:pt x="0" y="238118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900"/>
          </a:p>
        </p:txBody>
      </p:sp>
      <p:sp>
        <p:nvSpPr>
          <p:cNvPr id="25" name="Freeform 7">
            <a:extLst>
              <a:ext uri="{FF2B5EF4-FFF2-40B4-BE49-F238E27FC236}">
                <a16:creationId xmlns:a16="http://schemas.microsoft.com/office/drawing/2014/main" id="{3BC9E825-1317-50F1-D12E-FC4D56E2ECC6}"/>
              </a:ext>
            </a:extLst>
          </p:cNvPr>
          <p:cNvSpPr/>
          <p:nvPr/>
        </p:nvSpPr>
        <p:spPr>
          <a:xfrm>
            <a:off x="7694288" y="4255836"/>
            <a:ext cx="935362" cy="746628"/>
          </a:xfrm>
          <a:custGeom>
            <a:avLst/>
            <a:gdLst/>
            <a:ahLst/>
            <a:cxnLst/>
            <a:rect l="l" t="t" r="r" b="b"/>
            <a:pathLst>
              <a:path w="1870724" h="1493256">
                <a:moveTo>
                  <a:pt x="0" y="0"/>
                </a:moveTo>
                <a:lnTo>
                  <a:pt x="1870724" y="0"/>
                </a:lnTo>
                <a:lnTo>
                  <a:pt x="1870724" y="1493256"/>
                </a:lnTo>
                <a:lnTo>
                  <a:pt x="0" y="1493256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r="-41906"/>
            </a:stretch>
          </a:blipFill>
        </p:spPr>
        <p:txBody>
          <a:bodyPr/>
          <a:lstStyle/>
          <a:p>
            <a:endParaRPr lang="pt-BR" sz="900"/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6DBA09BA-AFE1-AD96-97F2-8B6340AECB36}"/>
              </a:ext>
            </a:extLst>
          </p:cNvPr>
          <p:cNvSpPr txBox="1"/>
          <p:nvPr/>
        </p:nvSpPr>
        <p:spPr>
          <a:xfrm>
            <a:off x="500063" y="150992"/>
            <a:ext cx="5130800" cy="402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 rtl="0" eaLnBrk="1" latinLnBrk="0" hangingPunct="1">
              <a:lnSpc>
                <a:spcPts val="2600"/>
              </a:lnSpc>
              <a:buNone/>
            </a:pPr>
            <a:r>
              <a:rPr lang="en-US" b="1" dirty="0">
                <a:solidFill>
                  <a:schemeClr val="bg1"/>
                </a:solidFill>
                <a:latin typeface="Montserrat" panose="00000500000000000000" pitchFamily="2" charset="0"/>
              </a:rPr>
              <a:t>BENEFÍCIOS E DESAFIOS</a:t>
            </a:r>
            <a:endParaRPr lang="pt-BR" dirty="0">
              <a:solidFill>
                <a:schemeClr val="bg1"/>
              </a:solidFill>
              <a:effectLst/>
            </a:endParaRPr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DA5D6BDC-EAED-2A90-D420-68951E0AF44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-4762"/>
            <a:ext cx="9144000" cy="723900"/>
          </a:xfrm>
          <a:prstGeom prst="rect">
            <a:avLst/>
          </a:prstGeom>
        </p:spPr>
      </p:pic>
      <p:sp>
        <p:nvSpPr>
          <p:cNvPr id="30" name="CaixaDeTexto 29">
            <a:extLst>
              <a:ext uri="{FF2B5EF4-FFF2-40B4-BE49-F238E27FC236}">
                <a16:creationId xmlns:a16="http://schemas.microsoft.com/office/drawing/2014/main" id="{F83C24EB-6F29-03EC-99E1-398140E729A3}"/>
              </a:ext>
            </a:extLst>
          </p:cNvPr>
          <p:cNvSpPr txBox="1"/>
          <p:nvPr/>
        </p:nvSpPr>
        <p:spPr>
          <a:xfrm>
            <a:off x="428624" y="155947"/>
            <a:ext cx="7857993" cy="401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1800" b="1" kern="12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rPr>
              <a:t>BENEFÍCIOS E DESAFIOS DA REFORMA TRIBUTÁRIA</a:t>
            </a:r>
            <a:endParaRPr lang="en-US" b="1" dirty="0">
              <a:solidFill>
                <a:schemeClr val="bg1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1308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376962" y="737341"/>
            <a:ext cx="2390078" cy="43826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2755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CONCLUSÃO</a:t>
            </a:r>
            <a:endParaRPr lang="en-US" sz="2755" dirty="0"/>
          </a:p>
        </p:txBody>
      </p:sp>
      <p:sp>
        <p:nvSpPr>
          <p:cNvPr id="4" name="Text 1"/>
          <p:cNvSpPr/>
          <p:nvPr/>
        </p:nvSpPr>
        <p:spPr>
          <a:xfrm>
            <a:off x="3352205" y="1278480"/>
            <a:ext cx="2439591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600"/>
              </a:lnSpc>
              <a:buNone/>
            </a:pPr>
            <a:r>
              <a:rPr lang="en-US" sz="1193" b="1" kern="0" spc="2" dirty="0">
                <a:solidFill>
                  <a:srgbClr val="E67E22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PROATIVIDADE É A CHAVE</a:t>
            </a:r>
            <a:endParaRPr lang="en-US" sz="1193" dirty="0"/>
          </a:p>
        </p:txBody>
      </p:sp>
      <p:sp>
        <p:nvSpPr>
          <p:cNvPr id="5" name="Shape 2"/>
          <p:cNvSpPr/>
          <p:nvPr/>
        </p:nvSpPr>
        <p:spPr>
          <a:xfrm>
            <a:off x="1000125" y="1941063"/>
            <a:ext cx="2190759" cy="2100263"/>
          </a:xfrm>
          <a:prstGeom prst="rect">
            <a:avLst/>
          </a:prstGeom>
          <a:solidFill>
            <a:srgbClr val="FFFFFF">
              <a:alpha val="5000"/>
            </a:srgbClr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6" name="Shape 3"/>
          <p:cNvSpPr/>
          <p:nvPr/>
        </p:nvSpPr>
        <p:spPr>
          <a:xfrm>
            <a:off x="1000125" y="1941063"/>
            <a:ext cx="2190759" cy="28575"/>
          </a:xfrm>
          <a:prstGeom prst="rect">
            <a:avLst/>
          </a:prstGeom>
          <a:solidFill>
            <a:srgbClr val="E67E22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2616" y="2226813"/>
            <a:ext cx="285750" cy="28575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490371" y="2812600"/>
            <a:ext cx="1210268" cy="18062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Não </a:t>
            </a:r>
            <a:r>
              <a:rPr lang="en-US" sz="1090" b="1" dirty="0" err="1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espere</a:t>
            </a:r>
            <a:r>
              <a:rPr lang="en-US" sz="109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2027</a:t>
            </a:r>
            <a:endParaRPr lang="en-US" sz="1090" dirty="0"/>
          </a:p>
        </p:txBody>
      </p:sp>
      <p:sp>
        <p:nvSpPr>
          <p:cNvPr id="9" name="Text 5"/>
          <p:cNvSpPr/>
          <p:nvPr/>
        </p:nvSpPr>
        <p:spPr>
          <a:xfrm>
            <a:off x="1143000" y="3117996"/>
            <a:ext cx="1905009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400"/>
              </a:lnSpc>
              <a:buNone/>
            </a:pPr>
            <a:r>
              <a:rPr lang="en-US" sz="834" dirty="0">
                <a:solidFill>
                  <a:srgbClr val="FFFFFF">
                    <a:alpha val="80000"/>
                  </a:srgb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 análise de impacto e o planejamento estratégico devem começar imediatamente para garantir a transição suave.</a:t>
            </a:r>
            <a:endParaRPr lang="en-US" sz="834" dirty="0"/>
          </a:p>
        </p:txBody>
      </p:sp>
      <p:sp>
        <p:nvSpPr>
          <p:cNvPr id="10" name="Shape 6"/>
          <p:cNvSpPr/>
          <p:nvPr/>
        </p:nvSpPr>
        <p:spPr>
          <a:xfrm>
            <a:off x="3476634" y="1941063"/>
            <a:ext cx="2190759" cy="2100263"/>
          </a:xfrm>
          <a:prstGeom prst="rect">
            <a:avLst/>
          </a:prstGeom>
          <a:solidFill>
            <a:srgbClr val="FFFFFF">
              <a:alpha val="5000"/>
            </a:srgbClr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1" name="Shape 7"/>
          <p:cNvSpPr/>
          <p:nvPr/>
        </p:nvSpPr>
        <p:spPr>
          <a:xfrm>
            <a:off x="3476634" y="1941063"/>
            <a:ext cx="2190759" cy="28575"/>
          </a:xfrm>
          <a:prstGeom prst="rect">
            <a:avLst/>
          </a:prstGeom>
          <a:solidFill>
            <a:srgbClr val="E67E22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6984" y="2226813"/>
            <a:ext cx="250031" cy="285750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3619509" y="2812600"/>
            <a:ext cx="1905009" cy="19109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Gestão de Dados</a:t>
            </a:r>
            <a:endParaRPr lang="en-US" sz="1090" dirty="0"/>
          </a:p>
        </p:txBody>
      </p:sp>
      <p:sp>
        <p:nvSpPr>
          <p:cNvPr id="14" name="Text 9"/>
          <p:cNvSpPr/>
          <p:nvPr/>
        </p:nvSpPr>
        <p:spPr>
          <a:xfrm>
            <a:off x="3619509" y="3117996"/>
            <a:ext cx="1905009" cy="52187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400"/>
              </a:lnSpc>
              <a:buNone/>
            </a:pPr>
            <a:r>
              <a:rPr lang="en-US" sz="834" dirty="0">
                <a:solidFill>
                  <a:srgbClr val="FFFFFF">
                    <a:alpha val="80000"/>
                  </a:srgb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 qualidade da informação fiscal e a automação de </a:t>
            </a:r>
            <a:r>
              <a:rPr lang="en-US" sz="834" dirty="0" err="1">
                <a:solidFill>
                  <a:srgbClr val="FFFFFF">
                    <a:alpha val="80000"/>
                  </a:srgb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processos</a:t>
            </a:r>
            <a:r>
              <a:rPr lang="en-US" sz="834" dirty="0">
                <a:solidFill>
                  <a:srgbClr val="FFFFFF">
                    <a:alpha val="80000"/>
                  </a:srgb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834" dirty="0" err="1">
                <a:solidFill>
                  <a:srgbClr val="FFFFFF">
                    <a:alpha val="80000"/>
                  </a:srgb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serão</a:t>
            </a:r>
            <a:r>
              <a:rPr lang="en-US" sz="834" dirty="0">
                <a:solidFill>
                  <a:srgbClr val="FFFFFF">
                    <a:alpha val="80000"/>
                  </a:srgb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834" dirty="0" err="1">
                <a:solidFill>
                  <a:srgbClr val="FFFFFF">
                    <a:alpha val="80000"/>
                  </a:srgb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essenciais</a:t>
            </a:r>
            <a:r>
              <a:rPr lang="en-US" sz="834" dirty="0">
                <a:solidFill>
                  <a:srgbClr val="FFFFFF">
                    <a:alpha val="80000"/>
                  </a:srgb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no novo regime.</a:t>
            </a:r>
            <a:endParaRPr lang="en-US" sz="834" dirty="0"/>
          </a:p>
        </p:txBody>
      </p:sp>
      <p:sp>
        <p:nvSpPr>
          <p:cNvPr id="15" name="Shape 10"/>
          <p:cNvSpPr/>
          <p:nvPr/>
        </p:nvSpPr>
        <p:spPr>
          <a:xfrm>
            <a:off x="5953144" y="1941063"/>
            <a:ext cx="2190759" cy="2100263"/>
          </a:xfrm>
          <a:prstGeom prst="rect">
            <a:avLst/>
          </a:prstGeom>
          <a:solidFill>
            <a:srgbClr val="FFFFFF">
              <a:alpha val="5000"/>
            </a:srgbClr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6" name="Shape 11"/>
          <p:cNvSpPr/>
          <p:nvPr/>
        </p:nvSpPr>
        <p:spPr>
          <a:xfrm>
            <a:off x="5953144" y="1941063"/>
            <a:ext cx="2190759" cy="28575"/>
          </a:xfrm>
          <a:prstGeom prst="rect">
            <a:avLst/>
          </a:prstGeom>
          <a:solidFill>
            <a:srgbClr val="E67E22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7775" y="2241100"/>
            <a:ext cx="321469" cy="285750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6096019" y="2826888"/>
            <a:ext cx="1905009" cy="19109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Foco no Crédito</a:t>
            </a:r>
            <a:endParaRPr lang="en-US" sz="1090" dirty="0"/>
          </a:p>
        </p:txBody>
      </p:sp>
      <p:sp>
        <p:nvSpPr>
          <p:cNvPr id="19" name="Text 13"/>
          <p:cNvSpPr/>
          <p:nvPr/>
        </p:nvSpPr>
        <p:spPr>
          <a:xfrm>
            <a:off x="6096019" y="3132283"/>
            <a:ext cx="1905009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400"/>
              </a:lnSpc>
              <a:buNone/>
            </a:pPr>
            <a:r>
              <a:rPr lang="en-US" sz="834" dirty="0">
                <a:solidFill>
                  <a:srgbClr val="FFFFFF">
                    <a:alpha val="80000"/>
                  </a:srgb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Garanta o registro de todos os créditos de PIS/COFINS até 31/12/2026 para evitar perdas financeiras irreversíveis.</a:t>
            </a:r>
            <a:endParaRPr lang="en-US" sz="834" dirty="0"/>
          </a:p>
        </p:txBody>
      </p:sp>
      <p:sp>
        <p:nvSpPr>
          <p:cNvPr id="20" name="Text 14"/>
          <p:cNvSpPr/>
          <p:nvPr/>
        </p:nvSpPr>
        <p:spPr>
          <a:xfrm>
            <a:off x="2951027" y="1550835"/>
            <a:ext cx="3837980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050" i="1" dirty="0">
                <a:solidFill>
                  <a:srgbClr val="FFFFFF">
                    <a:alpha val="70000"/>
                  </a:srgb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Preparar-se hoje é garantir a competitividade de amanhã.</a:t>
            </a:r>
            <a:endParaRPr lang="en-US" sz="1050" dirty="0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823283AF-56BD-B978-0240-54AC1D6576A3}"/>
              </a:ext>
            </a:extLst>
          </p:cNvPr>
          <p:cNvSpPr/>
          <p:nvPr/>
        </p:nvSpPr>
        <p:spPr>
          <a:xfrm>
            <a:off x="7694288" y="4255836"/>
            <a:ext cx="935362" cy="746628"/>
          </a:xfrm>
          <a:custGeom>
            <a:avLst/>
            <a:gdLst/>
            <a:ahLst/>
            <a:cxnLst/>
            <a:rect l="l" t="t" r="r" b="b"/>
            <a:pathLst>
              <a:path w="1870724" h="1493256">
                <a:moveTo>
                  <a:pt x="0" y="0"/>
                </a:moveTo>
                <a:lnTo>
                  <a:pt x="1870724" y="0"/>
                </a:lnTo>
                <a:lnTo>
                  <a:pt x="1870724" y="1493256"/>
                </a:lnTo>
                <a:lnTo>
                  <a:pt x="0" y="149325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41906"/>
            </a:stretch>
          </a:blipFill>
        </p:spPr>
        <p:txBody>
          <a:bodyPr/>
          <a:lstStyle/>
          <a:p>
            <a:endParaRPr lang="pt-BR" sz="9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153" y="51633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-17153" y="286218"/>
            <a:ext cx="1577355" cy="475002"/>
          </a:xfrm>
          <a:prstGeom prst="rect">
            <a:avLst/>
          </a:prstGeom>
          <a:noFill/>
          <a:ln/>
        </p:spPr>
        <p:txBody>
          <a:bodyPr wrap="none" lIns="0" tIns="0" rIns="0" bIns="85090" rtlCol="0" anchor="t">
            <a:spAutoFit/>
          </a:bodyPr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436" b="1" dirty="0">
                <a:solidFill>
                  <a:schemeClr val="bg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SUMÁRIO</a:t>
            </a:r>
            <a:endParaRPr lang="en-US" sz="2436" dirty="0">
              <a:solidFill>
                <a:schemeClr val="bg1"/>
              </a:solidFill>
            </a:endParaRPr>
          </a:p>
        </p:txBody>
      </p:sp>
      <p:sp>
        <p:nvSpPr>
          <p:cNvPr id="4" name="Shape 1"/>
          <p:cNvSpPr/>
          <p:nvPr/>
        </p:nvSpPr>
        <p:spPr>
          <a:xfrm>
            <a:off x="428625" y="1579215"/>
            <a:ext cx="342900" cy="342900"/>
          </a:xfrm>
          <a:prstGeom prst="rect">
            <a:avLst/>
          </a:prstGeom>
          <a:solidFill>
            <a:srgbClr val="002D5B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5" name="Text 2"/>
          <p:cNvSpPr/>
          <p:nvPr/>
        </p:nvSpPr>
        <p:spPr>
          <a:xfrm>
            <a:off x="428625" y="1653619"/>
            <a:ext cx="342900" cy="1940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lnSpc>
                <a:spcPts val="1600"/>
              </a:lnSpc>
              <a:buNone/>
            </a:pPr>
            <a:r>
              <a:rPr lang="en-US" sz="1193" b="1" dirty="0">
                <a:solidFill>
                  <a:schemeClr val="bg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1</a:t>
            </a:r>
            <a:endParaRPr lang="en-US" sz="1193" dirty="0">
              <a:solidFill>
                <a:schemeClr val="bg1"/>
              </a:solidFill>
            </a:endParaRPr>
          </a:p>
        </p:txBody>
      </p:sp>
      <p:sp>
        <p:nvSpPr>
          <p:cNvPr id="6" name="Text 3"/>
          <p:cNvSpPr/>
          <p:nvPr/>
        </p:nvSpPr>
        <p:spPr>
          <a:xfrm>
            <a:off x="885825" y="1555998"/>
            <a:ext cx="3214688" cy="38933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003B7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Cenário atual do setor (oportunidades de recuperação de crédito)</a:t>
            </a:r>
            <a:endParaRPr lang="en-US" sz="987" dirty="0"/>
          </a:p>
        </p:txBody>
      </p:sp>
      <p:sp>
        <p:nvSpPr>
          <p:cNvPr id="7" name="Shape 4"/>
          <p:cNvSpPr/>
          <p:nvPr/>
        </p:nvSpPr>
        <p:spPr>
          <a:xfrm>
            <a:off x="428625" y="2075706"/>
            <a:ext cx="342900" cy="342900"/>
          </a:xfrm>
          <a:prstGeom prst="rect">
            <a:avLst/>
          </a:prstGeom>
          <a:solidFill>
            <a:srgbClr val="002D5B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8" name="Text 5"/>
          <p:cNvSpPr/>
          <p:nvPr/>
        </p:nvSpPr>
        <p:spPr>
          <a:xfrm>
            <a:off x="428625" y="2150110"/>
            <a:ext cx="342900" cy="1940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lnSpc>
                <a:spcPts val="1600"/>
              </a:lnSpc>
              <a:buNone/>
            </a:pPr>
            <a:r>
              <a:rPr lang="en-US" sz="1193" b="1" dirty="0">
                <a:solidFill>
                  <a:schemeClr val="bg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2</a:t>
            </a:r>
            <a:endParaRPr lang="en-US" sz="1193" dirty="0">
              <a:solidFill>
                <a:schemeClr val="bg1"/>
              </a:solidFill>
            </a:endParaRPr>
          </a:p>
        </p:txBody>
      </p:sp>
      <p:sp>
        <p:nvSpPr>
          <p:cNvPr id="9" name="Text 6"/>
          <p:cNvSpPr/>
          <p:nvPr/>
        </p:nvSpPr>
        <p:spPr>
          <a:xfrm>
            <a:off x="885825" y="2097351"/>
            <a:ext cx="3214688" cy="34740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003B7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Escolha do regime tributário: </a:t>
            </a:r>
            <a:r>
              <a:rPr lang="en-US" sz="987" b="1" dirty="0" err="1">
                <a:solidFill>
                  <a:srgbClr val="003B7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Lucro</a:t>
            </a:r>
            <a:r>
              <a:rPr lang="en-US" sz="987" b="1" dirty="0">
                <a:solidFill>
                  <a:srgbClr val="003B7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987" b="1" dirty="0" err="1">
                <a:solidFill>
                  <a:srgbClr val="003B7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Presumido</a:t>
            </a:r>
            <a:r>
              <a:rPr lang="en-US" sz="987" b="1" dirty="0">
                <a:solidFill>
                  <a:srgbClr val="003B7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x </a:t>
            </a:r>
            <a:r>
              <a:rPr lang="en-US" sz="987" b="1" dirty="0" err="1">
                <a:solidFill>
                  <a:srgbClr val="003B7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Lucro</a:t>
            </a:r>
            <a:r>
              <a:rPr lang="en-US" sz="987" b="1" dirty="0">
                <a:solidFill>
                  <a:srgbClr val="003B7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Real</a:t>
            </a:r>
            <a:endParaRPr lang="en-US" sz="987" dirty="0"/>
          </a:p>
        </p:txBody>
      </p:sp>
      <p:sp>
        <p:nvSpPr>
          <p:cNvPr id="10" name="Shape 7"/>
          <p:cNvSpPr/>
          <p:nvPr/>
        </p:nvSpPr>
        <p:spPr>
          <a:xfrm>
            <a:off x="428625" y="2548979"/>
            <a:ext cx="342900" cy="342900"/>
          </a:xfrm>
          <a:prstGeom prst="rect">
            <a:avLst/>
          </a:prstGeom>
          <a:solidFill>
            <a:srgbClr val="002D5B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1" name="Text 8"/>
          <p:cNvSpPr/>
          <p:nvPr/>
        </p:nvSpPr>
        <p:spPr>
          <a:xfrm>
            <a:off x="428625" y="2623383"/>
            <a:ext cx="342900" cy="1940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lnSpc>
                <a:spcPts val="1600"/>
              </a:lnSpc>
              <a:buNone/>
            </a:pPr>
            <a:r>
              <a:rPr lang="en-US" sz="1193" b="1" dirty="0">
                <a:solidFill>
                  <a:schemeClr val="bg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3</a:t>
            </a:r>
            <a:endParaRPr lang="en-US" sz="1193" dirty="0">
              <a:solidFill>
                <a:schemeClr val="bg1"/>
              </a:solidFill>
            </a:endParaRPr>
          </a:p>
        </p:txBody>
      </p:sp>
      <p:sp>
        <p:nvSpPr>
          <p:cNvPr id="12" name="Text 9"/>
          <p:cNvSpPr/>
          <p:nvPr/>
        </p:nvSpPr>
        <p:spPr>
          <a:xfrm>
            <a:off x="885825" y="2623096"/>
            <a:ext cx="2798843" cy="16786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003B7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Reforma </a:t>
            </a:r>
            <a:r>
              <a:rPr lang="en-US" sz="987" b="1" dirty="0" err="1">
                <a:solidFill>
                  <a:srgbClr val="003B7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Tributária</a:t>
            </a:r>
            <a:r>
              <a:rPr lang="en-US" sz="987" b="1" dirty="0">
                <a:solidFill>
                  <a:srgbClr val="003B7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e o </a:t>
            </a:r>
            <a:r>
              <a:rPr lang="en-US" sz="987" b="1" dirty="0" err="1">
                <a:solidFill>
                  <a:srgbClr val="003B7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Período</a:t>
            </a:r>
            <a:r>
              <a:rPr lang="en-US" sz="987" b="1" dirty="0">
                <a:solidFill>
                  <a:srgbClr val="003B7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de </a:t>
            </a:r>
            <a:r>
              <a:rPr lang="en-US" sz="987" b="1" dirty="0" err="1">
                <a:solidFill>
                  <a:srgbClr val="003B7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Transição</a:t>
            </a:r>
            <a:endParaRPr lang="en-US" sz="987" dirty="0"/>
          </a:p>
        </p:txBody>
      </p:sp>
      <p:sp>
        <p:nvSpPr>
          <p:cNvPr id="13" name="Shape 10"/>
          <p:cNvSpPr/>
          <p:nvPr/>
        </p:nvSpPr>
        <p:spPr>
          <a:xfrm>
            <a:off x="428625" y="3022253"/>
            <a:ext cx="342900" cy="342900"/>
          </a:xfrm>
          <a:prstGeom prst="rect">
            <a:avLst/>
          </a:prstGeom>
          <a:solidFill>
            <a:srgbClr val="002D5B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4" name="Text 11"/>
          <p:cNvSpPr/>
          <p:nvPr/>
        </p:nvSpPr>
        <p:spPr>
          <a:xfrm>
            <a:off x="428625" y="3096657"/>
            <a:ext cx="342900" cy="1940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lnSpc>
                <a:spcPts val="1600"/>
              </a:lnSpc>
              <a:buNone/>
            </a:pPr>
            <a:r>
              <a:rPr lang="en-US" sz="1193" b="1" dirty="0">
                <a:solidFill>
                  <a:schemeClr val="bg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4</a:t>
            </a:r>
            <a:endParaRPr lang="en-US" sz="1193" dirty="0">
              <a:solidFill>
                <a:schemeClr val="bg1"/>
              </a:solidFill>
            </a:endParaRPr>
          </a:p>
        </p:txBody>
      </p:sp>
      <p:sp>
        <p:nvSpPr>
          <p:cNvPr id="15" name="Text 12"/>
          <p:cNvSpPr/>
          <p:nvPr/>
        </p:nvSpPr>
        <p:spPr>
          <a:xfrm>
            <a:off x="885825" y="2999036"/>
            <a:ext cx="3214688" cy="34740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7" b="1" dirty="0" err="1">
                <a:solidFill>
                  <a:srgbClr val="003B7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Principais</a:t>
            </a:r>
            <a:r>
              <a:rPr lang="en-US" sz="987" b="1" dirty="0">
                <a:solidFill>
                  <a:srgbClr val="003B7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987" b="1" dirty="0" err="1">
                <a:solidFill>
                  <a:srgbClr val="003B7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aspectos</a:t>
            </a:r>
            <a:r>
              <a:rPr lang="en-US" sz="987" b="1" dirty="0">
                <a:solidFill>
                  <a:srgbClr val="003B7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da Reforma: </a:t>
            </a:r>
            <a:r>
              <a:rPr lang="en-US" sz="987" b="1" dirty="0" err="1">
                <a:solidFill>
                  <a:srgbClr val="003B7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alíquota</a:t>
            </a:r>
            <a:r>
              <a:rPr lang="en-US" sz="987" b="1" dirty="0">
                <a:solidFill>
                  <a:srgbClr val="003B7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, base de </a:t>
            </a:r>
            <a:r>
              <a:rPr lang="en-US" sz="987" b="1" dirty="0" err="1">
                <a:solidFill>
                  <a:srgbClr val="003B7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cálculo</a:t>
            </a:r>
            <a:r>
              <a:rPr lang="en-US" sz="987" b="1" dirty="0">
                <a:solidFill>
                  <a:srgbClr val="003B7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, </a:t>
            </a:r>
            <a:r>
              <a:rPr lang="en-US" sz="987" b="1" i="1" dirty="0">
                <a:solidFill>
                  <a:srgbClr val="003B7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split payment</a:t>
            </a:r>
            <a:endParaRPr lang="en-US" sz="987" i="1" dirty="0"/>
          </a:p>
        </p:txBody>
      </p:sp>
      <p:sp>
        <p:nvSpPr>
          <p:cNvPr id="16" name="Shape 13"/>
          <p:cNvSpPr/>
          <p:nvPr/>
        </p:nvSpPr>
        <p:spPr>
          <a:xfrm>
            <a:off x="4857750" y="1579215"/>
            <a:ext cx="342900" cy="342900"/>
          </a:xfrm>
          <a:prstGeom prst="rect">
            <a:avLst/>
          </a:prstGeom>
          <a:solidFill>
            <a:srgbClr val="002D5B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7" name="Text 14"/>
          <p:cNvSpPr/>
          <p:nvPr/>
        </p:nvSpPr>
        <p:spPr>
          <a:xfrm>
            <a:off x="4857750" y="1653619"/>
            <a:ext cx="342900" cy="1940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lnSpc>
                <a:spcPts val="1600"/>
              </a:lnSpc>
              <a:buNone/>
            </a:pPr>
            <a:r>
              <a:rPr lang="en-US" sz="1193" b="1" dirty="0">
                <a:solidFill>
                  <a:schemeClr val="bg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5</a:t>
            </a:r>
            <a:endParaRPr lang="en-US" sz="1193" dirty="0">
              <a:solidFill>
                <a:schemeClr val="bg1"/>
              </a:solidFill>
            </a:endParaRPr>
          </a:p>
        </p:txBody>
      </p:sp>
      <p:sp>
        <p:nvSpPr>
          <p:cNvPr id="18" name="Text 15"/>
          <p:cNvSpPr/>
          <p:nvPr/>
        </p:nvSpPr>
        <p:spPr>
          <a:xfrm>
            <a:off x="5314950" y="1663155"/>
            <a:ext cx="3214688" cy="38933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003B7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Novas obrigações fiscais e adaptações necessárias</a:t>
            </a:r>
            <a:endParaRPr lang="en-US" sz="987" dirty="0"/>
          </a:p>
        </p:txBody>
      </p:sp>
      <p:sp>
        <p:nvSpPr>
          <p:cNvPr id="19" name="Shape 16"/>
          <p:cNvSpPr/>
          <p:nvPr/>
        </p:nvSpPr>
        <p:spPr>
          <a:xfrm>
            <a:off x="4857750" y="2052489"/>
            <a:ext cx="342900" cy="342900"/>
          </a:xfrm>
          <a:prstGeom prst="rect">
            <a:avLst/>
          </a:prstGeom>
          <a:solidFill>
            <a:srgbClr val="002D5B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20" name="Text 17"/>
          <p:cNvSpPr/>
          <p:nvPr/>
        </p:nvSpPr>
        <p:spPr>
          <a:xfrm>
            <a:off x="4857750" y="2126893"/>
            <a:ext cx="342900" cy="1940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lnSpc>
                <a:spcPts val="1600"/>
              </a:lnSpc>
              <a:buNone/>
            </a:pPr>
            <a:r>
              <a:rPr lang="en-US" sz="1193" b="1" dirty="0">
                <a:solidFill>
                  <a:schemeClr val="bg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6</a:t>
            </a:r>
            <a:endParaRPr lang="en-US" sz="1193" dirty="0">
              <a:solidFill>
                <a:schemeClr val="bg1"/>
              </a:solidFill>
            </a:endParaRPr>
          </a:p>
        </p:txBody>
      </p:sp>
      <p:sp>
        <p:nvSpPr>
          <p:cNvPr id="21" name="Text 18"/>
          <p:cNvSpPr/>
          <p:nvPr/>
        </p:nvSpPr>
        <p:spPr>
          <a:xfrm>
            <a:off x="5314950" y="2133196"/>
            <a:ext cx="1598194" cy="16786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7" b="1" dirty="0" err="1">
                <a:solidFill>
                  <a:srgbClr val="003B7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Tributação</a:t>
            </a:r>
            <a:r>
              <a:rPr lang="en-US" sz="987" b="1" dirty="0">
                <a:solidFill>
                  <a:srgbClr val="003B7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de </a:t>
            </a:r>
            <a:r>
              <a:rPr lang="en-US" sz="987" b="1" dirty="0" err="1">
                <a:solidFill>
                  <a:srgbClr val="003B7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dividendos</a:t>
            </a:r>
            <a:endParaRPr lang="en-US" sz="987" dirty="0"/>
          </a:p>
        </p:txBody>
      </p:sp>
      <p:sp>
        <p:nvSpPr>
          <p:cNvPr id="22" name="Shape 19"/>
          <p:cNvSpPr/>
          <p:nvPr/>
        </p:nvSpPr>
        <p:spPr>
          <a:xfrm>
            <a:off x="4857750" y="2502545"/>
            <a:ext cx="342900" cy="342900"/>
          </a:xfrm>
          <a:prstGeom prst="rect">
            <a:avLst/>
          </a:prstGeom>
          <a:solidFill>
            <a:srgbClr val="002D5B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23" name="Text 20"/>
          <p:cNvSpPr/>
          <p:nvPr/>
        </p:nvSpPr>
        <p:spPr>
          <a:xfrm>
            <a:off x="4857750" y="2576949"/>
            <a:ext cx="342900" cy="1940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lnSpc>
                <a:spcPts val="1600"/>
              </a:lnSpc>
              <a:buNone/>
            </a:pPr>
            <a:r>
              <a:rPr lang="en-US" sz="1193" b="1" dirty="0">
                <a:solidFill>
                  <a:schemeClr val="bg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7</a:t>
            </a:r>
            <a:endParaRPr lang="en-US" sz="1193" dirty="0">
              <a:solidFill>
                <a:schemeClr val="bg1"/>
              </a:solidFill>
            </a:endParaRPr>
          </a:p>
        </p:txBody>
      </p:sp>
      <p:sp>
        <p:nvSpPr>
          <p:cNvPr id="24" name="Text 21"/>
          <p:cNvSpPr/>
          <p:nvPr/>
        </p:nvSpPr>
        <p:spPr>
          <a:xfrm>
            <a:off x="5314950" y="2576661"/>
            <a:ext cx="2736056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003B7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Benefícios, desafios e como se preparar</a:t>
            </a:r>
            <a:endParaRPr lang="en-US" sz="987" dirty="0"/>
          </a:p>
        </p:txBody>
      </p:sp>
      <p:sp>
        <p:nvSpPr>
          <p:cNvPr id="25" name="Freeform 4">
            <a:extLst>
              <a:ext uri="{FF2B5EF4-FFF2-40B4-BE49-F238E27FC236}">
                <a16:creationId xmlns:a16="http://schemas.microsoft.com/office/drawing/2014/main" id="{15A1C488-A9DE-1E0B-7F09-E250580E502B}"/>
              </a:ext>
            </a:extLst>
          </p:cNvPr>
          <p:cNvSpPr/>
          <p:nvPr/>
        </p:nvSpPr>
        <p:spPr>
          <a:xfrm>
            <a:off x="-559872" y="3952906"/>
            <a:ext cx="10263744" cy="1190594"/>
          </a:xfrm>
          <a:custGeom>
            <a:avLst/>
            <a:gdLst/>
            <a:ahLst/>
            <a:cxnLst/>
            <a:rect l="l" t="t" r="r" b="b"/>
            <a:pathLst>
              <a:path w="20527487" h="2381188">
                <a:moveTo>
                  <a:pt x="0" y="0"/>
                </a:moveTo>
                <a:lnTo>
                  <a:pt x="20527486" y="0"/>
                </a:lnTo>
                <a:lnTo>
                  <a:pt x="20527486" y="2381188"/>
                </a:lnTo>
                <a:lnTo>
                  <a:pt x="0" y="238118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900"/>
          </a:p>
        </p:txBody>
      </p:sp>
      <p:sp>
        <p:nvSpPr>
          <p:cNvPr id="26" name="Freeform 7">
            <a:extLst>
              <a:ext uri="{FF2B5EF4-FFF2-40B4-BE49-F238E27FC236}">
                <a16:creationId xmlns:a16="http://schemas.microsoft.com/office/drawing/2014/main" id="{C7C2821D-189E-1C68-B540-DA7A87F84332}"/>
              </a:ext>
            </a:extLst>
          </p:cNvPr>
          <p:cNvSpPr/>
          <p:nvPr/>
        </p:nvSpPr>
        <p:spPr>
          <a:xfrm>
            <a:off x="7694288" y="4255836"/>
            <a:ext cx="935362" cy="746628"/>
          </a:xfrm>
          <a:custGeom>
            <a:avLst/>
            <a:gdLst/>
            <a:ahLst/>
            <a:cxnLst/>
            <a:rect l="l" t="t" r="r" b="b"/>
            <a:pathLst>
              <a:path w="1870724" h="1493256">
                <a:moveTo>
                  <a:pt x="0" y="0"/>
                </a:moveTo>
                <a:lnTo>
                  <a:pt x="1870724" y="0"/>
                </a:lnTo>
                <a:lnTo>
                  <a:pt x="1870724" y="1493256"/>
                </a:lnTo>
                <a:lnTo>
                  <a:pt x="0" y="149325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41906"/>
            </a:stretch>
          </a:blipFill>
        </p:spPr>
        <p:txBody>
          <a:bodyPr/>
          <a:lstStyle/>
          <a:p>
            <a:endParaRPr lang="pt-BR" sz="900"/>
          </a:p>
        </p:txBody>
      </p:sp>
      <p:pic>
        <p:nvPicPr>
          <p:cNvPr id="27" name="Picture 7">
            <a:extLst>
              <a:ext uri="{FF2B5EF4-FFF2-40B4-BE49-F238E27FC236}">
                <a16:creationId xmlns:a16="http://schemas.microsoft.com/office/drawing/2014/main" id="{F12B090B-A31A-DF2E-285A-99A9AB79315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22279"/>
          <a:stretch>
            <a:fillRect/>
          </a:stretch>
        </p:blipFill>
        <p:spPr>
          <a:xfrm>
            <a:off x="0" y="-8790"/>
            <a:ext cx="9144000" cy="740292"/>
          </a:xfrm>
          <a:prstGeom prst="rect">
            <a:avLst/>
          </a:prstGeom>
        </p:spPr>
      </p:pic>
      <p:sp>
        <p:nvSpPr>
          <p:cNvPr id="28" name="CaixaDeTexto 27">
            <a:extLst>
              <a:ext uri="{FF2B5EF4-FFF2-40B4-BE49-F238E27FC236}">
                <a16:creationId xmlns:a16="http://schemas.microsoft.com/office/drawing/2014/main" id="{7C7BE6AD-A056-1807-7C55-2346E6D82814}"/>
              </a:ext>
            </a:extLst>
          </p:cNvPr>
          <p:cNvSpPr txBox="1"/>
          <p:nvPr/>
        </p:nvSpPr>
        <p:spPr>
          <a:xfrm>
            <a:off x="428625" y="176690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Montserrat" panose="00000500000000000000" pitchFamily="2" charset="0"/>
                <a:cs typeface="Montserrat Classic Bold" panose="020B0604020202020204" charset="0"/>
              </a:rPr>
              <a:t>SUMÁRIO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0" descr="preencoded.png">
            <a:extLst>
              <a:ext uri="{FF2B5EF4-FFF2-40B4-BE49-F238E27FC236}">
                <a16:creationId xmlns:a16="http://schemas.microsoft.com/office/drawing/2014/main" id="{4C83A607-635E-8A07-7EA6-61AF05ED7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016"/>
            <a:ext cx="9144000" cy="51435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2325895" y="1849029"/>
            <a:ext cx="1416700" cy="1157202"/>
          </a:xfrm>
          <a:custGeom>
            <a:avLst/>
            <a:gdLst/>
            <a:ahLst/>
            <a:cxnLst/>
            <a:rect l="l" t="t" r="r" b="b"/>
            <a:pathLst>
              <a:path w="2833399" h="2314403">
                <a:moveTo>
                  <a:pt x="0" y="0"/>
                </a:moveTo>
                <a:lnTo>
                  <a:pt x="2833399" y="0"/>
                </a:lnTo>
                <a:lnTo>
                  <a:pt x="2833399" y="2314403"/>
                </a:lnTo>
                <a:lnTo>
                  <a:pt x="0" y="23144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45214"/>
            </a:stretch>
          </a:blipFill>
        </p:spPr>
        <p:txBody>
          <a:bodyPr/>
          <a:lstStyle/>
          <a:p>
            <a:endParaRPr lang="pt-BR" sz="900"/>
          </a:p>
        </p:txBody>
      </p:sp>
      <p:sp>
        <p:nvSpPr>
          <p:cNvPr id="4" name="AutoShape 4"/>
          <p:cNvSpPr/>
          <p:nvPr/>
        </p:nvSpPr>
        <p:spPr>
          <a:xfrm>
            <a:off x="3958138" y="1677106"/>
            <a:ext cx="0" cy="1779256"/>
          </a:xfrm>
          <a:prstGeom prst="line">
            <a:avLst/>
          </a:prstGeom>
          <a:ln w="38100" cap="flat">
            <a:solidFill>
              <a:srgbClr val="EC863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 sz="900"/>
          </a:p>
        </p:txBody>
      </p:sp>
      <p:sp>
        <p:nvSpPr>
          <p:cNvPr id="5" name="Freeform 5"/>
          <p:cNvSpPr/>
          <p:nvPr/>
        </p:nvSpPr>
        <p:spPr>
          <a:xfrm>
            <a:off x="4091569" y="2574221"/>
            <a:ext cx="186963" cy="122716"/>
          </a:xfrm>
          <a:custGeom>
            <a:avLst/>
            <a:gdLst/>
            <a:ahLst/>
            <a:cxnLst/>
            <a:rect l="l" t="t" r="r" b="b"/>
            <a:pathLst>
              <a:path w="373925" h="245431">
                <a:moveTo>
                  <a:pt x="0" y="0"/>
                </a:moveTo>
                <a:lnTo>
                  <a:pt x="373926" y="0"/>
                </a:lnTo>
                <a:lnTo>
                  <a:pt x="373926" y="245431"/>
                </a:lnTo>
                <a:lnTo>
                  <a:pt x="0" y="24543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900"/>
          </a:p>
        </p:txBody>
      </p:sp>
      <p:sp>
        <p:nvSpPr>
          <p:cNvPr id="6" name="Freeform 6">
            <a:hlinkClick r:id="rId5" tooltip="https://www.linkedin.com/in/marvinmenezes/"/>
          </p:cNvPr>
          <p:cNvSpPr/>
          <p:nvPr/>
        </p:nvSpPr>
        <p:spPr>
          <a:xfrm>
            <a:off x="4091569" y="2287317"/>
            <a:ext cx="186963" cy="186963"/>
          </a:xfrm>
          <a:custGeom>
            <a:avLst/>
            <a:gdLst/>
            <a:ahLst/>
            <a:cxnLst/>
            <a:rect l="l" t="t" r="r" b="b"/>
            <a:pathLst>
              <a:path w="373925" h="373925">
                <a:moveTo>
                  <a:pt x="0" y="0"/>
                </a:moveTo>
                <a:lnTo>
                  <a:pt x="373926" y="0"/>
                </a:lnTo>
                <a:lnTo>
                  <a:pt x="373926" y="373925"/>
                </a:lnTo>
                <a:lnTo>
                  <a:pt x="0" y="37392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900"/>
          </a:p>
        </p:txBody>
      </p:sp>
      <p:grpSp>
        <p:nvGrpSpPr>
          <p:cNvPr id="10" name="Group 10"/>
          <p:cNvGrpSpPr/>
          <p:nvPr/>
        </p:nvGrpSpPr>
        <p:grpSpPr>
          <a:xfrm>
            <a:off x="4400595" y="2287317"/>
            <a:ext cx="3754164" cy="439497"/>
            <a:chOff x="0" y="-9525"/>
            <a:chExt cx="10011104" cy="1171990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9525"/>
              <a:ext cx="10011104" cy="5115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60"/>
                </a:lnSpc>
              </a:pPr>
              <a:r>
                <a:rPr lang="en-US" sz="1300" b="1" spc="130" dirty="0">
                  <a:solidFill>
                    <a:srgbClr val="FFFFFF"/>
                  </a:solidFill>
                  <a:latin typeface="Maven Pro Medium"/>
                  <a:ea typeface="Maven Pro Medium"/>
                  <a:cs typeface="Maven Pro Medium"/>
                  <a:sym typeface="Maven Pro Medium"/>
                </a:rPr>
                <a:t>MAURÍCIO TERCIOTTI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650874"/>
              <a:ext cx="10011104" cy="5115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60"/>
                </a:lnSpc>
              </a:pPr>
              <a:r>
                <a:rPr lang="en-US" sz="1300" b="1" spc="130" dirty="0">
                  <a:solidFill>
                    <a:schemeClr val="bg1"/>
                  </a:solidFill>
                  <a:latin typeface="Maven Pro Medium"/>
                  <a:ea typeface="Maven Pro Medium"/>
                  <a:cs typeface="Maven Pro Medium"/>
                  <a:sym typeface="Maven Pro Medium"/>
                </a:rPr>
                <a:t>mauricio@tagdlaw.com.br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28625" y="285750"/>
            <a:ext cx="65" cy="29206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400"/>
              </a:lnSpc>
              <a:buNone/>
            </a:pPr>
            <a:endParaRPr lang="en-US" sz="1808" dirty="0"/>
          </a:p>
        </p:txBody>
      </p:sp>
      <p:sp>
        <p:nvSpPr>
          <p:cNvPr id="4" name="Text 1"/>
          <p:cNvSpPr/>
          <p:nvPr/>
        </p:nvSpPr>
        <p:spPr>
          <a:xfrm>
            <a:off x="482203" y="1060209"/>
            <a:ext cx="4564711" cy="1847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E67E22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OPORTUNIDADES TRIBUTÁRIAS – RECUPERAÇÃO DE CRÉDITO</a:t>
            </a:r>
            <a:endParaRPr lang="en-US" sz="120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598750"/>
            <a:ext cx="178594" cy="142875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714375" y="1548744"/>
            <a:ext cx="1543692" cy="14523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003B7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ICMS na base do PIS/Cofins </a:t>
            </a:r>
            <a:endParaRPr lang="en-US" sz="885" dirty="0"/>
          </a:p>
        </p:txBody>
      </p:sp>
      <p:sp>
        <p:nvSpPr>
          <p:cNvPr id="7" name="Text 3"/>
          <p:cNvSpPr/>
          <p:nvPr/>
        </p:nvSpPr>
        <p:spPr>
          <a:xfrm>
            <a:off x="714375" y="1745197"/>
            <a:ext cx="3786188" cy="2713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just">
              <a:lnSpc>
                <a:spcPts val="1100"/>
              </a:lnSpc>
              <a:buNone/>
            </a:pPr>
            <a:r>
              <a:rPr lang="en-US" sz="727" dirty="0" err="1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Aplicável</a:t>
            </a:r>
            <a:r>
              <a:rPr lang="en-US" sz="727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à </a:t>
            </a:r>
            <a:r>
              <a:rPr lang="en-US" sz="727" dirty="0" err="1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receita</a:t>
            </a:r>
            <a:r>
              <a:rPr lang="en-US" sz="727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da </a:t>
            </a:r>
            <a:r>
              <a:rPr lang="en-US" sz="727" dirty="0" err="1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venda</a:t>
            </a:r>
            <a:r>
              <a:rPr lang="en-US" sz="727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de </a:t>
            </a:r>
            <a:r>
              <a:rPr lang="en-US" sz="727" dirty="0" err="1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produtos</a:t>
            </a:r>
            <a:r>
              <a:rPr lang="en-US" sz="727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727" dirty="0" err="1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não</a:t>
            </a:r>
            <a:r>
              <a:rPr lang="en-US" sz="727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727" dirty="0" err="1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sujeitos</a:t>
            </a:r>
            <a:r>
              <a:rPr lang="en-US" sz="727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727" dirty="0" err="1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ao</a:t>
            </a:r>
            <a:r>
              <a:rPr lang="en-US" sz="727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regime </a:t>
            </a:r>
            <a:r>
              <a:rPr lang="en-US" sz="727" dirty="0" err="1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monofásico</a:t>
            </a:r>
            <a:r>
              <a:rPr lang="en-US" sz="727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de PIS/Cofins, tais </a:t>
            </a:r>
            <a:r>
              <a:rPr lang="en-US" sz="727" dirty="0" err="1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como</a:t>
            </a:r>
            <a:r>
              <a:rPr lang="en-US" sz="727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727" dirty="0" err="1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óleos</a:t>
            </a:r>
            <a:r>
              <a:rPr lang="en-US" sz="727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727" dirty="0" err="1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lubrificantes</a:t>
            </a:r>
            <a:r>
              <a:rPr lang="en-US" sz="727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e </a:t>
            </a:r>
            <a:r>
              <a:rPr lang="en-US" sz="727" dirty="0" err="1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fluídos</a:t>
            </a:r>
            <a:r>
              <a:rPr lang="en-US" sz="727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de </a:t>
            </a:r>
            <a:r>
              <a:rPr lang="en-US" sz="727" dirty="0" err="1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radiador</a:t>
            </a:r>
            <a:r>
              <a:rPr lang="en-US" sz="727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  <a:endParaRPr lang="en-US" sz="727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5" y="2296661"/>
            <a:ext cx="107156" cy="142875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642938" y="2246654"/>
            <a:ext cx="2096728" cy="14523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 err="1">
                <a:solidFill>
                  <a:srgbClr val="003B7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Créditos</a:t>
            </a:r>
            <a:r>
              <a:rPr lang="en-US" sz="885" b="1" dirty="0">
                <a:solidFill>
                  <a:srgbClr val="003B7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de PIS/Cofins </a:t>
            </a:r>
            <a:r>
              <a:rPr lang="en-US" sz="885" b="1" dirty="0" err="1">
                <a:solidFill>
                  <a:srgbClr val="003B7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sobre</a:t>
            </a:r>
            <a:r>
              <a:rPr lang="en-US" sz="885" b="1" dirty="0">
                <a:solidFill>
                  <a:srgbClr val="003B7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885" b="1" dirty="0" err="1">
                <a:solidFill>
                  <a:srgbClr val="003B7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insumos</a:t>
            </a:r>
            <a:endParaRPr lang="en-US" sz="885" dirty="0"/>
          </a:p>
        </p:txBody>
      </p:sp>
      <p:sp>
        <p:nvSpPr>
          <p:cNvPr id="13" name="Text 7"/>
          <p:cNvSpPr/>
          <p:nvPr/>
        </p:nvSpPr>
        <p:spPr>
          <a:xfrm>
            <a:off x="642938" y="2443108"/>
            <a:ext cx="3857625" cy="41242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just">
              <a:lnSpc>
                <a:spcPts val="1100"/>
              </a:lnSpc>
              <a:buNone/>
            </a:pPr>
            <a:r>
              <a:rPr lang="en-US" sz="727" dirty="0" err="1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Despesas</a:t>
            </a:r>
            <a:r>
              <a:rPr lang="en-US" sz="727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com </a:t>
            </a:r>
            <a:r>
              <a:rPr lang="en-US" sz="727" dirty="0" err="1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serviços</a:t>
            </a:r>
            <a:r>
              <a:rPr lang="en-US" sz="727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e bens </a:t>
            </a:r>
            <a:r>
              <a:rPr lang="en-US" sz="727" dirty="0" err="1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não</a:t>
            </a:r>
            <a:r>
              <a:rPr lang="en-US" sz="727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727" dirty="0" err="1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sujeitos</a:t>
            </a:r>
            <a:r>
              <a:rPr lang="en-US" sz="727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727" dirty="0" err="1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ao</a:t>
            </a:r>
            <a:r>
              <a:rPr lang="en-US" sz="727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regime </a:t>
            </a:r>
            <a:r>
              <a:rPr lang="en-US" sz="727" dirty="0" err="1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monofásico</a:t>
            </a:r>
            <a:r>
              <a:rPr lang="en-US" sz="727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, </a:t>
            </a:r>
            <a:r>
              <a:rPr lang="en-US" sz="727" dirty="0" err="1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como</a:t>
            </a:r>
            <a:r>
              <a:rPr lang="en-US" sz="727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727" dirty="0" err="1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eletricidade</a:t>
            </a:r>
            <a:r>
              <a:rPr lang="en-US" sz="727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, </a:t>
            </a:r>
            <a:r>
              <a:rPr lang="en-US" sz="727" dirty="0" err="1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locação</a:t>
            </a:r>
            <a:r>
              <a:rPr lang="en-US" sz="727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, </a:t>
            </a:r>
            <a:r>
              <a:rPr lang="en-US" sz="727" dirty="0" err="1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equipamentos</a:t>
            </a:r>
            <a:r>
              <a:rPr lang="en-US" sz="727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e </a:t>
            </a:r>
            <a:r>
              <a:rPr lang="en-US" sz="727" dirty="0" err="1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serviços</a:t>
            </a:r>
            <a:r>
              <a:rPr lang="en-US" sz="727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727" dirty="0" err="1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considerados</a:t>
            </a:r>
            <a:r>
              <a:rPr lang="en-US" sz="727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727" dirty="0" err="1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essenciais</a:t>
            </a:r>
            <a:r>
              <a:rPr lang="en-US" sz="727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727" dirty="0" err="1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ou</a:t>
            </a:r>
            <a:r>
              <a:rPr lang="en-US" sz="727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727" dirty="0" err="1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relevantes</a:t>
            </a:r>
            <a:r>
              <a:rPr lang="en-US" sz="727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para a </a:t>
            </a:r>
            <a:r>
              <a:rPr lang="en-US" sz="727" dirty="0" err="1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atividade</a:t>
            </a:r>
            <a:r>
              <a:rPr lang="en-US" sz="727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  <a:endParaRPr lang="en-US" sz="727" dirty="0"/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1599978"/>
            <a:ext cx="107156" cy="142875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4857750" y="1549971"/>
            <a:ext cx="1311256" cy="14523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 err="1">
                <a:solidFill>
                  <a:srgbClr val="003B7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Restituição</a:t>
            </a:r>
            <a:r>
              <a:rPr lang="en-US" sz="885" b="1" dirty="0">
                <a:solidFill>
                  <a:srgbClr val="003B7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de ICMS-ST</a:t>
            </a:r>
            <a:endParaRPr lang="en-US" sz="885" dirty="0"/>
          </a:p>
        </p:txBody>
      </p:sp>
      <p:sp>
        <p:nvSpPr>
          <p:cNvPr id="16" name="Text 9"/>
          <p:cNvSpPr/>
          <p:nvPr/>
        </p:nvSpPr>
        <p:spPr>
          <a:xfrm>
            <a:off x="4857750" y="1746425"/>
            <a:ext cx="3857625" cy="28000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just">
              <a:lnSpc>
                <a:spcPts val="1100"/>
              </a:lnSpc>
              <a:buNone/>
            </a:pPr>
            <a:r>
              <a:rPr lang="en-US" sz="727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Questionamento de valores pagos quando o preço de venda real é menor que o presumido </a:t>
            </a:r>
            <a:r>
              <a:rPr lang="en-US" sz="727" dirty="0" err="1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pelo</a:t>
            </a:r>
            <a:r>
              <a:rPr lang="en-US" sz="727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Fisco.</a:t>
            </a:r>
            <a:endParaRPr lang="en-US" sz="727" dirty="0"/>
          </a:p>
        </p:txBody>
      </p:sp>
      <p:pic>
        <p:nvPicPr>
          <p:cNvPr id="17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625" y="2994572"/>
            <a:ext cx="160734" cy="142875"/>
          </a:xfrm>
          <a:prstGeom prst="rect">
            <a:avLst/>
          </a:prstGeom>
        </p:spPr>
      </p:pic>
      <p:sp>
        <p:nvSpPr>
          <p:cNvPr id="18" name="Text 10"/>
          <p:cNvSpPr/>
          <p:nvPr/>
        </p:nvSpPr>
        <p:spPr>
          <a:xfrm>
            <a:off x="696516" y="2944565"/>
            <a:ext cx="2840521" cy="14523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 err="1">
                <a:solidFill>
                  <a:srgbClr val="003B7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Monofasia</a:t>
            </a:r>
            <a:r>
              <a:rPr lang="en-US" sz="885" b="1" dirty="0">
                <a:solidFill>
                  <a:srgbClr val="003B7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885" b="1" dirty="0" err="1">
                <a:solidFill>
                  <a:srgbClr val="003B7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nos</a:t>
            </a:r>
            <a:r>
              <a:rPr lang="en-US" sz="885" b="1" dirty="0">
                <a:solidFill>
                  <a:srgbClr val="003B7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885" b="1" dirty="0" err="1">
                <a:solidFill>
                  <a:srgbClr val="003B7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Postos</a:t>
            </a:r>
            <a:r>
              <a:rPr lang="en-US" sz="885" b="1" dirty="0">
                <a:solidFill>
                  <a:srgbClr val="003B7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e </a:t>
            </a:r>
            <a:r>
              <a:rPr lang="en-US" sz="885" b="1" dirty="0" err="1">
                <a:solidFill>
                  <a:srgbClr val="003B7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nas</a:t>
            </a:r>
            <a:r>
              <a:rPr lang="en-US" sz="885" b="1" dirty="0">
                <a:solidFill>
                  <a:srgbClr val="003B7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Lojas de Conveniência</a:t>
            </a:r>
            <a:endParaRPr lang="en-US" sz="885" dirty="0"/>
          </a:p>
        </p:txBody>
      </p:sp>
      <p:sp>
        <p:nvSpPr>
          <p:cNvPr id="19" name="Text 11"/>
          <p:cNvSpPr/>
          <p:nvPr/>
        </p:nvSpPr>
        <p:spPr>
          <a:xfrm>
            <a:off x="696516" y="3141018"/>
            <a:ext cx="3804047" cy="2713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just">
              <a:lnSpc>
                <a:spcPts val="1100"/>
              </a:lnSpc>
              <a:buNone/>
            </a:pPr>
            <a:r>
              <a:rPr lang="en-US" sz="727" dirty="0" err="1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Recuperação</a:t>
            </a:r>
            <a:r>
              <a:rPr lang="en-US" sz="727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de PIS/Cofins </a:t>
            </a:r>
            <a:r>
              <a:rPr lang="en-US" sz="727" dirty="0" err="1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pago</a:t>
            </a:r>
            <a:r>
              <a:rPr lang="en-US" sz="727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727" dirty="0" err="1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indevidamente</a:t>
            </a:r>
            <a:r>
              <a:rPr lang="en-US" sz="727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727" dirty="0" err="1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sobre</a:t>
            </a:r>
            <a:r>
              <a:rPr lang="en-US" sz="727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727" dirty="0" err="1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produtos</a:t>
            </a:r>
            <a:r>
              <a:rPr lang="en-US" sz="727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727" dirty="0" err="1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já</a:t>
            </a:r>
            <a:r>
              <a:rPr lang="en-US" sz="727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727" dirty="0" err="1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tributados</a:t>
            </a:r>
            <a:r>
              <a:rPr lang="en-US" sz="727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no regime </a:t>
            </a:r>
            <a:r>
              <a:rPr lang="en-US" sz="727" dirty="0" err="1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monofásico</a:t>
            </a:r>
            <a:r>
              <a:rPr lang="en-US" sz="727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, tais </a:t>
            </a:r>
            <a:r>
              <a:rPr lang="en-US" sz="727" dirty="0" err="1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como</a:t>
            </a:r>
            <a:r>
              <a:rPr lang="en-US" sz="727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727" dirty="0" err="1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combustíveis</a:t>
            </a:r>
            <a:r>
              <a:rPr lang="en-US" sz="727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e </a:t>
            </a:r>
            <a:r>
              <a:rPr lang="en-US" sz="727" dirty="0" err="1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bebidas</a:t>
            </a:r>
            <a:r>
              <a:rPr lang="en-US" sz="727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727" dirty="0" err="1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frias</a:t>
            </a:r>
            <a:r>
              <a:rPr lang="en-US" sz="727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  <a:endParaRPr lang="en-US" sz="727" dirty="0"/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4256F5C2-2713-0F4C-7792-386853F670D3}"/>
              </a:ext>
            </a:extLst>
          </p:cNvPr>
          <p:cNvGrpSpPr/>
          <p:nvPr/>
        </p:nvGrpSpPr>
        <p:grpSpPr>
          <a:xfrm>
            <a:off x="4643438" y="2247882"/>
            <a:ext cx="4071938" cy="476455"/>
            <a:chOff x="4643438" y="2247882"/>
            <a:chExt cx="4071938" cy="476455"/>
          </a:xfrm>
        </p:grpSpPr>
        <p:pic>
          <p:nvPicPr>
            <p:cNvPr id="20" name="Image 6" descr="preencoded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43438" y="2297889"/>
              <a:ext cx="178594" cy="142875"/>
            </a:xfrm>
            <a:prstGeom prst="rect">
              <a:avLst/>
            </a:prstGeom>
          </p:spPr>
        </p:pic>
        <p:sp>
          <p:nvSpPr>
            <p:cNvPr id="21" name="Text 12"/>
            <p:cNvSpPr/>
            <p:nvPr/>
          </p:nvSpPr>
          <p:spPr>
            <a:xfrm>
              <a:off x="4929188" y="2247882"/>
              <a:ext cx="3786188" cy="175022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>
              <a:spAutoFit/>
            </a:bodyPr>
            <a:lstStyle/>
            <a:p>
              <a:pPr marL="0" indent="0" algn="l">
                <a:lnSpc>
                  <a:spcPts val="1200"/>
                </a:lnSpc>
                <a:buNone/>
              </a:pPr>
              <a:r>
                <a:rPr lang="en-US" sz="885" b="1" dirty="0">
                  <a:solidFill>
                    <a:srgbClr val="003B73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Revisão do INSS</a:t>
              </a:r>
              <a:endParaRPr lang="en-US" sz="885" dirty="0"/>
            </a:p>
          </p:txBody>
        </p:sp>
        <p:sp>
          <p:nvSpPr>
            <p:cNvPr id="22" name="Text 13"/>
            <p:cNvSpPr/>
            <p:nvPr/>
          </p:nvSpPr>
          <p:spPr>
            <a:xfrm>
              <a:off x="4929188" y="2444335"/>
              <a:ext cx="3786188" cy="28000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>
              <a:spAutoFit/>
            </a:bodyPr>
            <a:lstStyle/>
            <a:p>
              <a:pPr marL="0" indent="0" algn="just">
                <a:lnSpc>
                  <a:spcPts val="1100"/>
                </a:lnSpc>
                <a:buNone/>
              </a:pPr>
              <a:r>
                <a:rPr lang="en-US" sz="727" dirty="0">
                  <a:solidFill>
                    <a:srgbClr val="555555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Recuperação de pagamentos a maior decorrentes da inclusão indevida de </a:t>
              </a:r>
              <a:r>
                <a:rPr lang="en-US" sz="727" dirty="0" err="1">
                  <a:solidFill>
                    <a:srgbClr val="555555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verbas</a:t>
              </a:r>
              <a:r>
                <a:rPr lang="en-US" sz="727" dirty="0">
                  <a:solidFill>
                    <a:srgbClr val="555555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 </a:t>
              </a:r>
              <a:r>
                <a:rPr lang="en-US" sz="727" dirty="0" err="1">
                  <a:solidFill>
                    <a:srgbClr val="555555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indenizatórias</a:t>
              </a:r>
              <a:r>
                <a:rPr lang="en-US" sz="727" dirty="0">
                  <a:solidFill>
                    <a:srgbClr val="555555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 na base do INSS patronal.</a:t>
              </a:r>
              <a:endParaRPr lang="en-US" sz="727" dirty="0"/>
            </a:p>
          </p:txBody>
        </p:sp>
      </p:grpSp>
      <p:sp>
        <p:nvSpPr>
          <p:cNvPr id="23" name="Freeform 4">
            <a:extLst>
              <a:ext uri="{FF2B5EF4-FFF2-40B4-BE49-F238E27FC236}">
                <a16:creationId xmlns:a16="http://schemas.microsoft.com/office/drawing/2014/main" id="{3AA364A0-9FA1-198B-E8C8-5A0A20447D26}"/>
              </a:ext>
            </a:extLst>
          </p:cNvPr>
          <p:cNvSpPr/>
          <p:nvPr/>
        </p:nvSpPr>
        <p:spPr>
          <a:xfrm>
            <a:off x="-559872" y="3952906"/>
            <a:ext cx="10263744" cy="1190594"/>
          </a:xfrm>
          <a:custGeom>
            <a:avLst/>
            <a:gdLst/>
            <a:ahLst/>
            <a:cxnLst/>
            <a:rect l="l" t="t" r="r" b="b"/>
            <a:pathLst>
              <a:path w="20527487" h="2381188">
                <a:moveTo>
                  <a:pt x="0" y="0"/>
                </a:moveTo>
                <a:lnTo>
                  <a:pt x="20527486" y="0"/>
                </a:lnTo>
                <a:lnTo>
                  <a:pt x="20527486" y="2381188"/>
                </a:lnTo>
                <a:lnTo>
                  <a:pt x="0" y="238118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900"/>
          </a:p>
        </p:txBody>
      </p:sp>
      <p:sp>
        <p:nvSpPr>
          <p:cNvPr id="27" name="Freeform 7">
            <a:extLst>
              <a:ext uri="{FF2B5EF4-FFF2-40B4-BE49-F238E27FC236}">
                <a16:creationId xmlns:a16="http://schemas.microsoft.com/office/drawing/2014/main" id="{53F6E67F-E699-1F2C-59F9-3F4F59F703F6}"/>
              </a:ext>
            </a:extLst>
          </p:cNvPr>
          <p:cNvSpPr/>
          <p:nvPr/>
        </p:nvSpPr>
        <p:spPr>
          <a:xfrm>
            <a:off x="7694288" y="4255836"/>
            <a:ext cx="935362" cy="746628"/>
          </a:xfrm>
          <a:custGeom>
            <a:avLst/>
            <a:gdLst/>
            <a:ahLst/>
            <a:cxnLst/>
            <a:rect l="l" t="t" r="r" b="b"/>
            <a:pathLst>
              <a:path w="1870724" h="1493256">
                <a:moveTo>
                  <a:pt x="0" y="0"/>
                </a:moveTo>
                <a:lnTo>
                  <a:pt x="1870724" y="0"/>
                </a:lnTo>
                <a:lnTo>
                  <a:pt x="1870724" y="1493256"/>
                </a:lnTo>
                <a:lnTo>
                  <a:pt x="0" y="149325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r="-41906"/>
            </a:stretch>
          </a:blipFill>
        </p:spPr>
        <p:txBody>
          <a:bodyPr/>
          <a:lstStyle/>
          <a:p>
            <a:endParaRPr lang="pt-BR" sz="900"/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E696F59D-B926-502F-96A7-F37152AFF39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727046"/>
          </a:xfrm>
          <a:prstGeom prst="rect">
            <a:avLst/>
          </a:prstGeom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id="{7EB4702C-2B02-D9E8-8048-2B947ECA304E}"/>
              </a:ext>
            </a:extLst>
          </p:cNvPr>
          <p:cNvSpPr txBox="1"/>
          <p:nvPr/>
        </p:nvSpPr>
        <p:spPr>
          <a:xfrm>
            <a:off x="428690" y="142235"/>
            <a:ext cx="5130800" cy="421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 rtl="0" eaLnBrk="1" latinLnBrk="0" hangingPunct="1">
              <a:lnSpc>
                <a:spcPts val="2800"/>
              </a:lnSpc>
              <a:buNone/>
            </a:pPr>
            <a:r>
              <a:rPr lang="en-US" sz="1800" b="1" kern="1200" dirty="0">
                <a:solidFill>
                  <a:srgbClr val="FFFFFF"/>
                </a:solidFill>
                <a:effectLst/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rPr>
              <a:t>CENÁRIO ATUAL DO SETOR</a:t>
            </a:r>
            <a:endParaRPr lang="pt-BR" dirty="0">
              <a:effectLst/>
            </a:endParaRP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FF68E108-38D1-4A9C-4868-2ADD38318D67}"/>
              </a:ext>
            </a:extLst>
          </p:cNvPr>
          <p:cNvGrpSpPr/>
          <p:nvPr/>
        </p:nvGrpSpPr>
        <p:grpSpPr>
          <a:xfrm>
            <a:off x="4929188" y="2935919"/>
            <a:ext cx="3786188" cy="326745"/>
            <a:chOff x="4929188" y="2247882"/>
            <a:chExt cx="3786188" cy="326745"/>
          </a:xfrm>
        </p:grpSpPr>
        <p:sp>
          <p:nvSpPr>
            <p:cNvPr id="26" name="Text 12">
              <a:extLst>
                <a:ext uri="{FF2B5EF4-FFF2-40B4-BE49-F238E27FC236}">
                  <a16:creationId xmlns:a16="http://schemas.microsoft.com/office/drawing/2014/main" id="{DDAAC894-18C3-441E-7700-FFAFC7E0ACBA}"/>
                </a:ext>
              </a:extLst>
            </p:cNvPr>
            <p:cNvSpPr/>
            <p:nvPr/>
          </p:nvSpPr>
          <p:spPr>
            <a:xfrm>
              <a:off x="4929188" y="2247882"/>
              <a:ext cx="2479846" cy="145233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>
              <a:spAutoFit/>
            </a:bodyPr>
            <a:lstStyle/>
            <a:p>
              <a:pPr marL="0" indent="0" algn="l">
                <a:lnSpc>
                  <a:spcPts val="1200"/>
                </a:lnSpc>
                <a:buNone/>
              </a:pPr>
              <a:r>
                <a:rPr lang="en-US" sz="885" b="1" dirty="0">
                  <a:solidFill>
                    <a:srgbClr val="003B73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ICMS </a:t>
              </a:r>
              <a:r>
                <a:rPr lang="en-US" sz="885" b="1" dirty="0" err="1">
                  <a:solidFill>
                    <a:srgbClr val="003B73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sobre</a:t>
              </a:r>
              <a:r>
                <a:rPr lang="en-US" sz="885" b="1" dirty="0">
                  <a:solidFill>
                    <a:srgbClr val="003B73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 </a:t>
              </a:r>
              <a:r>
                <a:rPr lang="en-US" sz="885" b="1" dirty="0" err="1">
                  <a:solidFill>
                    <a:srgbClr val="003B73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demanda</a:t>
              </a:r>
              <a:r>
                <a:rPr lang="en-US" sz="885" b="1" dirty="0">
                  <a:solidFill>
                    <a:srgbClr val="003B73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 </a:t>
              </a:r>
              <a:r>
                <a:rPr lang="en-US" sz="885" b="1" dirty="0" err="1">
                  <a:solidFill>
                    <a:srgbClr val="003B73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contratada</a:t>
              </a:r>
              <a:r>
                <a:rPr lang="en-US" sz="885" b="1" dirty="0">
                  <a:solidFill>
                    <a:srgbClr val="003B73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 de </a:t>
              </a:r>
              <a:r>
                <a:rPr lang="en-US" sz="885" b="1" dirty="0" err="1">
                  <a:solidFill>
                    <a:srgbClr val="003B73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energia</a:t>
              </a:r>
              <a:endParaRPr lang="en-US" sz="885" dirty="0"/>
            </a:p>
          </p:txBody>
        </p:sp>
        <p:sp>
          <p:nvSpPr>
            <p:cNvPr id="28" name="Text 13">
              <a:extLst>
                <a:ext uri="{FF2B5EF4-FFF2-40B4-BE49-F238E27FC236}">
                  <a16:creationId xmlns:a16="http://schemas.microsoft.com/office/drawing/2014/main" id="{609ABDED-7B0B-E1B2-0303-54F59BA5BAC4}"/>
                </a:ext>
              </a:extLst>
            </p:cNvPr>
            <p:cNvSpPr/>
            <p:nvPr/>
          </p:nvSpPr>
          <p:spPr>
            <a:xfrm>
              <a:off x="4929188" y="2444335"/>
              <a:ext cx="3786188" cy="13029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>
              <a:spAutoFit/>
            </a:bodyPr>
            <a:lstStyle/>
            <a:p>
              <a:pPr marL="0" indent="0" algn="just">
                <a:lnSpc>
                  <a:spcPts val="1100"/>
                </a:lnSpc>
                <a:buNone/>
              </a:pPr>
              <a:r>
                <a:rPr lang="en-US" sz="727" dirty="0" err="1">
                  <a:solidFill>
                    <a:srgbClr val="555555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Recuperação</a:t>
              </a:r>
              <a:r>
                <a:rPr lang="en-US" sz="727" dirty="0">
                  <a:solidFill>
                    <a:srgbClr val="555555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 do ICMS </a:t>
              </a:r>
              <a:r>
                <a:rPr lang="en-US" sz="727" dirty="0" err="1">
                  <a:solidFill>
                    <a:srgbClr val="555555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sobre</a:t>
              </a:r>
              <a:r>
                <a:rPr lang="en-US" sz="727" dirty="0">
                  <a:solidFill>
                    <a:srgbClr val="555555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 </a:t>
              </a:r>
              <a:r>
                <a:rPr lang="en-US" sz="727" dirty="0" err="1">
                  <a:solidFill>
                    <a:srgbClr val="555555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demanda</a:t>
              </a:r>
              <a:r>
                <a:rPr lang="en-US" sz="727" dirty="0">
                  <a:solidFill>
                    <a:srgbClr val="555555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 </a:t>
              </a:r>
              <a:r>
                <a:rPr lang="en-US" sz="727" dirty="0" err="1">
                  <a:solidFill>
                    <a:srgbClr val="555555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contratada</a:t>
              </a:r>
              <a:r>
                <a:rPr lang="en-US" sz="727" dirty="0">
                  <a:solidFill>
                    <a:srgbClr val="555555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 e </a:t>
              </a:r>
              <a:r>
                <a:rPr lang="en-US" sz="727" dirty="0" err="1">
                  <a:solidFill>
                    <a:srgbClr val="555555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não</a:t>
              </a:r>
              <a:r>
                <a:rPr lang="en-US" sz="727" dirty="0">
                  <a:solidFill>
                    <a:srgbClr val="555555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 </a:t>
              </a:r>
              <a:r>
                <a:rPr lang="en-US" sz="727" dirty="0" err="1">
                  <a:solidFill>
                    <a:srgbClr val="555555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usufruída</a:t>
              </a:r>
              <a:r>
                <a:rPr lang="en-US" sz="727" dirty="0">
                  <a:solidFill>
                    <a:srgbClr val="555555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 de </a:t>
              </a:r>
              <a:r>
                <a:rPr lang="en-US" sz="727" dirty="0" err="1">
                  <a:solidFill>
                    <a:srgbClr val="555555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energia</a:t>
              </a:r>
              <a:r>
                <a:rPr lang="en-US" sz="727" dirty="0">
                  <a:solidFill>
                    <a:srgbClr val="555555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 </a:t>
              </a:r>
              <a:r>
                <a:rPr lang="en-US" sz="727" dirty="0" err="1">
                  <a:solidFill>
                    <a:srgbClr val="555555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elétrica</a:t>
              </a:r>
              <a:r>
                <a:rPr lang="en-US" sz="727" dirty="0">
                  <a:solidFill>
                    <a:srgbClr val="555555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.</a:t>
              </a:r>
              <a:endParaRPr lang="en-US" sz="727" dirty="0"/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C104D03D-19BA-544D-745C-A1440AD19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822" y="2946454"/>
            <a:ext cx="12382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28625" y="357188"/>
            <a:ext cx="65" cy="34111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800"/>
              </a:lnSpc>
              <a:buNone/>
            </a:pPr>
            <a:endParaRPr lang="en-US" sz="2121" dirty="0">
              <a:solidFill>
                <a:schemeClr val="bg1"/>
              </a:solidFill>
            </a:endParaRPr>
          </a:p>
        </p:txBody>
      </p:sp>
      <p:sp>
        <p:nvSpPr>
          <p:cNvPr id="4" name="Shape 1"/>
          <p:cNvSpPr/>
          <p:nvPr/>
        </p:nvSpPr>
        <p:spPr>
          <a:xfrm>
            <a:off x="428625" y="1009055"/>
            <a:ext cx="1314450" cy="405408"/>
          </a:xfrm>
          <a:prstGeom prst="rect">
            <a:avLst/>
          </a:prstGeom>
          <a:solidFill>
            <a:srgbClr val="002D5B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5" name="Text 2"/>
          <p:cNvSpPr/>
          <p:nvPr/>
        </p:nvSpPr>
        <p:spPr>
          <a:xfrm>
            <a:off x="428625" y="992693"/>
            <a:ext cx="2071688" cy="438133"/>
          </a:xfrm>
          <a:prstGeom prst="rect">
            <a:avLst/>
          </a:prstGeom>
          <a:noFill/>
          <a:ln/>
        </p:spPr>
        <p:txBody>
          <a:bodyPr wrap="square" lIns="170053" tIns="127508" rIns="8509" bIns="127508" rtlCol="0" anchor="ctr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90" b="1" dirty="0">
                <a:solidFill>
                  <a:schemeClr val="bg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Característica</a:t>
            </a:r>
            <a:endParaRPr lang="en-US" sz="1090" dirty="0">
              <a:solidFill>
                <a:schemeClr val="bg1"/>
              </a:solidFill>
            </a:endParaRPr>
          </a:p>
        </p:txBody>
      </p:sp>
      <p:sp>
        <p:nvSpPr>
          <p:cNvPr id="6" name="Shape 3"/>
          <p:cNvSpPr/>
          <p:nvPr/>
        </p:nvSpPr>
        <p:spPr>
          <a:xfrm>
            <a:off x="1734546" y="1009055"/>
            <a:ext cx="2296659" cy="405408"/>
          </a:xfrm>
          <a:prstGeom prst="rect">
            <a:avLst/>
          </a:prstGeom>
          <a:solidFill>
            <a:srgbClr val="002D5B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7" name="Text 4"/>
          <p:cNvSpPr/>
          <p:nvPr/>
        </p:nvSpPr>
        <p:spPr>
          <a:xfrm>
            <a:off x="1907293" y="988600"/>
            <a:ext cx="3100136" cy="405408"/>
          </a:xfrm>
          <a:prstGeom prst="rect">
            <a:avLst/>
          </a:prstGeom>
          <a:noFill/>
          <a:ln/>
        </p:spPr>
        <p:txBody>
          <a:bodyPr wrap="square" lIns="170053" tIns="127508" rIns="8509" bIns="127508" rtlCol="0" anchor="ctr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Lucro Real</a:t>
            </a:r>
            <a:endParaRPr lang="en-US" sz="1090" dirty="0"/>
          </a:p>
        </p:txBody>
      </p:sp>
      <p:sp>
        <p:nvSpPr>
          <p:cNvPr id="8" name="Shape 5"/>
          <p:cNvSpPr/>
          <p:nvPr/>
        </p:nvSpPr>
        <p:spPr>
          <a:xfrm>
            <a:off x="4031205" y="1009055"/>
            <a:ext cx="4627623" cy="405408"/>
          </a:xfrm>
          <a:prstGeom prst="rect">
            <a:avLst/>
          </a:prstGeom>
          <a:solidFill>
            <a:srgbClr val="002D5B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9" name="Text 6"/>
          <p:cNvSpPr/>
          <p:nvPr/>
        </p:nvSpPr>
        <p:spPr>
          <a:xfrm>
            <a:off x="3838514" y="983843"/>
            <a:ext cx="1557463" cy="438133"/>
          </a:xfrm>
          <a:prstGeom prst="rect">
            <a:avLst/>
          </a:prstGeom>
          <a:noFill/>
          <a:ln/>
        </p:spPr>
        <p:txBody>
          <a:bodyPr wrap="square" lIns="170053" tIns="127508" rIns="8509" bIns="127508" rtlCol="0" anchor="ctr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Lucro Presumido</a:t>
            </a:r>
            <a:endParaRPr lang="en-US" sz="1090" dirty="0"/>
          </a:p>
        </p:txBody>
      </p:sp>
      <p:sp>
        <p:nvSpPr>
          <p:cNvPr id="10" name="Text 7"/>
          <p:cNvSpPr/>
          <p:nvPr/>
        </p:nvSpPr>
        <p:spPr>
          <a:xfrm>
            <a:off x="428625" y="1409547"/>
            <a:ext cx="1314450" cy="402739"/>
          </a:xfrm>
          <a:prstGeom prst="rect">
            <a:avLst/>
          </a:prstGeom>
          <a:noFill/>
          <a:ln/>
        </p:spPr>
        <p:txBody>
          <a:bodyPr wrap="square" lIns="170053" tIns="127508" rIns="8509" bIns="127508" rtlCol="0" anchor="ctr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003B7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Faturamento</a:t>
            </a:r>
            <a:endParaRPr lang="en-US" sz="885" dirty="0"/>
          </a:p>
        </p:txBody>
      </p:sp>
      <p:sp>
        <p:nvSpPr>
          <p:cNvPr id="11" name="Text 8"/>
          <p:cNvSpPr/>
          <p:nvPr/>
        </p:nvSpPr>
        <p:spPr>
          <a:xfrm>
            <a:off x="1464469" y="1426734"/>
            <a:ext cx="2026443" cy="404663"/>
          </a:xfrm>
          <a:prstGeom prst="rect">
            <a:avLst/>
          </a:prstGeom>
          <a:noFill/>
          <a:ln/>
        </p:spPr>
        <p:txBody>
          <a:bodyPr wrap="square" lIns="170053" tIns="127508" rIns="8509" bIns="127508" rtlCol="0" anchor="ctr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900" dirty="0">
                <a:solidFill>
                  <a:srgbClr val="33333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Obrigatório acima de R$ 78 MM</a:t>
            </a:r>
            <a:endParaRPr lang="en-US" sz="900" dirty="0"/>
          </a:p>
        </p:txBody>
      </p:sp>
      <p:sp>
        <p:nvSpPr>
          <p:cNvPr id="12" name="Text 9"/>
          <p:cNvSpPr/>
          <p:nvPr/>
        </p:nvSpPr>
        <p:spPr>
          <a:xfrm>
            <a:off x="3683603" y="1409290"/>
            <a:ext cx="2067388" cy="403252"/>
          </a:xfrm>
          <a:prstGeom prst="rect">
            <a:avLst/>
          </a:prstGeom>
          <a:noFill/>
          <a:ln/>
        </p:spPr>
        <p:txBody>
          <a:bodyPr wrap="square" lIns="170053" tIns="127508" rIns="8509" bIns="127508" rtlCol="0" anchor="ctr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900" dirty="0" err="1">
                <a:solidFill>
                  <a:srgbClr val="33333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Opcional</a:t>
            </a:r>
            <a:r>
              <a:rPr lang="en-US" sz="900" dirty="0">
                <a:solidFill>
                  <a:srgbClr val="33333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900" dirty="0" err="1">
                <a:solidFill>
                  <a:srgbClr val="33333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até</a:t>
            </a:r>
            <a:r>
              <a:rPr lang="en-US" sz="900" dirty="0">
                <a:solidFill>
                  <a:srgbClr val="33333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R$ 78 MM por ano</a:t>
            </a:r>
            <a:endParaRPr lang="en-US" sz="900" dirty="0"/>
          </a:p>
        </p:txBody>
      </p:sp>
      <p:sp>
        <p:nvSpPr>
          <p:cNvPr id="13" name="Shape 10"/>
          <p:cNvSpPr/>
          <p:nvPr/>
        </p:nvSpPr>
        <p:spPr>
          <a:xfrm>
            <a:off x="428625" y="1807369"/>
            <a:ext cx="8286750" cy="396478"/>
          </a:xfrm>
          <a:prstGeom prst="rect">
            <a:avLst/>
          </a:prstGeom>
          <a:solidFill>
            <a:srgbClr val="F9F9F9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4" name="Text 11"/>
          <p:cNvSpPr/>
          <p:nvPr/>
        </p:nvSpPr>
        <p:spPr>
          <a:xfrm>
            <a:off x="428625" y="1804239"/>
            <a:ext cx="1314450" cy="402739"/>
          </a:xfrm>
          <a:prstGeom prst="rect">
            <a:avLst/>
          </a:prstGeom>
          <a:noFill/>
          <a:ln/>
        </p:spPr>
        <p:txBody>
          <a:bodyPr wrap="square" lIns="170053" tIns="127508" rIns="8509" bIns="127508" rtlCol="0" anchor="ctr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003B7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Vantagem</a:t>
            </a:r>
            <a:endParaRPr lang="en-US" sz="885" dirty="0"/>
          </a:p>
        </p:txBody>
      </p:sp>
      <p:sp>
        <p:nvSpPr>
          <p:cNvPr id="15" name="Text 12"/>
          <p:cNvSpPr/>
          <p:nvPr/>
        </p:nvSpPr>
        <p:spPr>
          <a:xfrm>
            <a:off x="1464470" y="1733558"/>
            <a:ext cx="2067388" cy="558551"/>
          </a:xfrm>
          <a:prstGeom prst="rect">
            <a:avLst/>
          </a:prstGeom>
          <a:noFill/>
          <a:ln/>
        </p:spPr>
        <p:txBody>
          <a:bodyPr wrap="square" lIns="170053" tIns="127508" rIns="8509" bIns="127508" rtlCol="0" anchor="ctr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900" dirty="0">
                <a:solidFill>
                  <a:srgbClr val="33333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Dedução de </a:t>
            </a:r>
            <a:r>
              <a:rPr lang="en-US" sz="900" dirty="0" err="1">
                <a:solidFill>
                  <a:srgbClr val="33333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despesas</a:t>
            </a:r>
            <a:r>
              <a:rPr lang="en-US" sz="900" dirty="0">
                <a:solidFill>
                  <a:srgbClr val="33333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no IRPJ/CSLL e </a:t>
            </a:r>
            <a:r>
              <a:rPr lang="en-US" sz="900" dirty="0" err="1">
                <a:solidFill>
                  <a:srgbClr val="33333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compensação</a:t>
            </a:r>
            <a:r>
              <a:rPr lang="en-US" sz="900" dirty="0">
                <a:solidFill>
                  <a:srgbClr val="33333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de PIS/Cofins</a:t>
            </a:r>
            <a:endParaRPr lang="en-US" sz="900" dirty="0"/>
          </a:p>
        </p:txBody>
      </p:sp>
      <p:sp>
        <p:nvSpPr>
          <p:cNvPr id="16" name="Text 13"/>
          <p:cNvSpPr/>
          <p:nvPr/>
        </p:nvSpPr>
        <p:spPr>
          <a:xfrm>
            <a:off x="3683603" y="1813367"/>
            <a:ext cx="2040922" cy="403252"/>
          </a:xfrm>
          <a:prstGeom prst="rect">
            <a:avLst/>
          </a:prstGeom>
          <a:noFill/>
          <a:ln/>
        </p:spPr>
        <p:txBody>
          <a:bodyPr wrap="square" lIns="170053" tIns="127508" rIns="8509" bIns="127508" rtlCol="0" anchor="ctr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900" dirty="0" err="1">
                <a:solidFill>
                  <a:srgbClr val="33333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Simplificação</a:t>
            </a:r>
            <a:r>
              <a:rPr lang="en-US" sz="900" dirty="0">
                <a:solidFill>
                  <a:srgbClr val="33333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900" dirty="0" err="1">
                <a:solidFill>
                  <a:srgbClr val="33333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contábil</a:t>
            </a:r>
            <a:r>
              <a:rPr lang="en-US" sz="900" dirty="0">
                <a:solidFill>
                  <a:srgbClr val="33333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e fiscal</a:t>
            </a:r>
            <a:endParaRPr lang="en-US" sz="900" dirty="0"/>
          </a:p>
        </p:txBody>
      </p:sp>
      <p:sp>
        <p:nvSpPr>
          <p:cNvPr id="17" name="Text 14"/>
          <p:cNvSpPr/>
          <p:nvPr/>
        </p:nvSpPr>
        <p:spPr>
          <a:xfrm>
            <a:off x="428625" y="2200717"/>
            <a:ext cx="1314450" cy="402739"/>
          </a:xfrm>
          <a:prstGeom prst="rect">
            <a:avLst/>
          </a:prstGeom>
          <a:noFill/>
          <a:ln/>
        </p:spPr>
        <p:txBody>
          <a:bodyPr wrap="square" lIns="170053" tIns="127508" rIns="8509" bIns="127508" rtlCol="0" anchor="ctr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003B7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Perfil Ideal</a:t>
            </a:r>
            <a:endParaRPr lang="en-US" sz="885" dirty="0"/>
          </a:p>
        </p:txBody>
      </p:sp>
      <p:sp>
        <p:nvSpPr>
          <p:cNvPr id="18" name="Text 15"/>
          <p:cNvSpPr/>
          <p:nvPr/>
        </p:nvSpPr>
        <p:spPr>
          <a:xfrm>
            <a:off x="1444022" y="2200460"/>
            <a:ext cx="1642078" cy="403252"/>
          </a:xfrm>
          <a:prstGeom prst="rect">
            <a:avLst/>
          </a:prstGeom>
          <a:noFill/>
          <a:ln/>
        </p:spPr>
        <p:txBody>
          <a:bodyPr wrap="square" lIns="170053" tIns="127508" rIns="8509" bIns="127508" rtlCol="0" anchor="ctr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900" dirty="0">
                <a:solidFill>
                  <a:srgbClr val="33333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Margens baixas ou prejuízo</a:t>
            </a:r>
            <a:endParaRPr lang="en-US" sz="900" dirty="0"/>
          </a:p>
        </p:txBody>
      </p:sp>
      <p:sp>
        <p:nvSpPr>
          <p:cNvPr id="19" name="Text 16"/>
          <p:cNvSpPr/>
          <p:nvPr/>
        </p:nvSpPr>
        <p:spPr>
          <a:xfrm>
            <a:off x="3683603" y="2191500"/>
            <a:ext cx="3114926" cy="403252"/>
          </a:xfrm>
          <a:prstGeom prst="rect">
            <a:avLst/>
          </a:prstGeom>
          <a:noFill/>
          <a:ln/>
        </p:spPr>
        <p:txBody>
          <a:bodyPr wrap="square" lIns="170053" tIns="127508" rIns="8509" bIns="127508" rtlCol="0" anchor="ctr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900" dirty="0" err="1">
                <a:solidFill>
                  <a:srgbClr val="33333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Margens</a:t>
            </a:r>
            <a:r>
              <a:rPr lang="en-US" sz="900" dirty="0">
                <a:solidFill>
                  <a:srgbClr val="33333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900" dirty="0" err="1">
                <a:solidFill>
                  <a:srgbClr val="33333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elevadas</a:t>
            </a:r>
            <a:endParaRPr lang="en-US" sz="900" dirty="0"/>
          </a:p>
        </p:txBody>
      </p:sp>
      <p:sp>
        <p:nvSpPr>
          <p:cNvPr id="21" name="Text 18"/>
          <p:cNvSpPr/>
          <p:nvPr/>
        </p:nvSpPr>
        <p:spPr>
          <a:xfrm>
            <a:off x="428625" y="2597195"/>
            <a:ext cx="2071688" cy="402739"/>
          </a:xfrm>
          <a:prstGeom prst="rect">
            <a:avLst/>
          </a:prstGeom>
          <a:noFill/>
          <a:ln/>
        </p:spPr>
        <p:txBody>
          <a:bodyPr wrap="square" lIns="170053" tIns="127508" rIns="8509" bIns="127508" rtlCol="0" anchor="ctr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endParaRPr lang="en-US" sz="885" dirty="0"/>
          </a:p>
        </p:txBody>
      </p:sp>
      <p:sp>
        <p:nvSpPr>
          <p:cNvPr id="22" name="Text 19"/>
          <p:cNvSpPr/>
          <p:nvPr/>
        </p:nvSpPr>
        <p:spPr>
          <a:xfrm>
            <a:off x="2500313" y="2596169"/>
            <a:ext cx="3100136" cy="404791"/>
          </a:xfrm>
          <a:prstGeom prst="rect">
            <a:avLst/>
          </a:prstGeom>
          <a:noFill/>
          <a:ln/>
        </p:spPr>
        <p:txBody>
          <a:bodyPr wrap="square" lIns="170053" tIns="127508" rIns="8509" bIns="127508" rtlCol="0" anchor="ctr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endParaRPr lang="en-US" sz="942" dirty="0"/>
          </a:p>
        </p:txBody>
      </p:sp>
      <p:sp>
        <p:nvSpPr>
          <p:cNvPr id="23" name="Text 20"/>
          <p:cNvSpPr/>
          <p:nvPr/>
        </p:nvSpPr>
        <p:spPr>
          <a:xfrm>
            <a:off x="5600449" y="2596169"/>
            <a:ext cx="3114926" cy="404791"/>
          </a:xfrm>
          <a:prstGeom prst="rect">
            <a:avLst/>
          </a:prstGeom>
          <a:noFill/>
          <a:ln/>
        </p:spPr>
        <p:txBody>
          <a:bodyPr wrap="square" lIns="170053" tIns="127508" rIns="8509" bIns="127508" rtlCol="0" anchor="ctr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endParaRPr lang="en-US" sz="942" dirty="0"/>
          </a:p>
        </p:txBody>
      </p:sp>
      <p:sp>
        <p:nvSpPr>
          <p:cNvPr id="24" name="Shape 21"/>
          <p:cNvSpPr/>
          <p:nvPr/>
        </p:nvSpPr>
        <p:spPr>
          <a:xfrm>
            <a:off x="341345" y="2999934"/>
            <a:ext cx="8461309" cy="637531"/>
          </a:xfrm>
          <a:prstGeom prst="rect">
            <a:avLst/>
          </a:prstGeom>
          <a:solidFill>
            <a:srgbClr val="E67E22"/>
          </a:solidFill>
          <a:ln/>
        </p:spPr>
        <p:txBody>
          <a:bodyPr/>
          <a:lstStyle/>
          <a:p>
            <a:pPr algn="ctr">
              <a:lnSpc>
                <a:spcPts val="1400"/>
              </a:lnSpc>
            </a:pPr>
            <a:r>
              <a:rPr lang="en-US" sz="99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ATENÇÃO</a:t>
            </a:r>
          </a:p>
          <a:p>
            <a:pPr marL="228600" indent="-228600" algn="ctr">
              <a:lnSpc>
                <a:spcPts val="1400"/>
              </a:lnSpc>
              <a:buAutoNum type="arabicPeriod"/>
            </a:pPr>
            <a:r>
              <a:rPr lang="en-US" sz="99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</a:t>
            </a:r>
            <a:r>
              <a:rPr lang="en-US" sz="990" b="1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escolha</a:t>
            </a:r>
            <a:r>
              <a:rPr lang="en-US" sz="99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 regime </a:t>
            </a:r>
            <a:r>
              <a:rPr lang="en-US" sz="990" b="1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requer</a:t>
            </a:r>
            <a:r>
              <a:rPr lang="en-US" sz="99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90" b="1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análise</a:t>
            </a:r>
            <a:r>
              <a:rPr lang="en-US" sz="99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90" b="1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individualizada</a:t>
            </a:r>
            <a:r>
              <a:rPr lang="en-US" sz="99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228600" indent="-228600" algn="ctr">
              <a:lnSpc>
                <a:spcPts val="1400"/>
              </a:lnSpc>
              <a:buAutoNum type="arabicPeriod"/>
            </a:pPr>
            <a:r>
              <a:rPr lang="en-US" sz="99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Novo IVA Dual: </a:t>
            </a:r>
            <a:r>
              <a:rPr lang="en-US" sz="990" b="1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fim</a:t>
            </a:r>
            <a:r>
              <a:rPr lang="en-US" sz="99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da </a:t>
            </a:r>
            <a:r>
              <a:rPr lang="en-US" sz="990" b="1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diferença</a:t>
            </a:r>
            <a:r>
              <a:rPr lang="en-US" sz="99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entre </a:t>
            </a:r>
            <a:r>
              <a:rPr lang="en-US" sz="990" b="1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</a:t>
            </a:r>
            <a:r>
              <a:rPr lang="en-US" sz="99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regimes </a:t>
            </a:r>
            <a:r>
              <a:rPr lang="en-US" sz="990" b="1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não-cumulativo</a:t>
            </a:r>
            <a:r>
              <a:rPr lang="en-US" sz="99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en-US" sz="990" b="1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Lucro</a:t>
            </a:r>
            <a:r>
              <a:rPr lang="en-US" sz="99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Real) e </a:t>
            </a:r>
            <a:r>
              <a:rPr lang="en-US" sz="990" b="1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cumulativo</a:t>
            </a:r>
            <a:r>
              <a:rPr lang="en-US" sz="99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en-US" sz="990" b="1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Lucro</a:t>
            </a:r>
            <a:r>
              <a:rPr lang="en-US" sz="99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90" b="1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Presumido</a:t>
            </a:r>
            <a:r>
              <a:rPr lang="en-US" sz="99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do PIS/Cofins.</a:t>
            </a:r>
            <a:endParaRPr lang="en-US" sz="99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Text 22"/>
          <p:cNvSpPr/>
          <p:nvPr/>
        </p:nvSpPr>
        <p:spPr>
          <a:xfrm>
            <a:off x="428625" y="3214688"/>
            <a:ext cx="8286750" cy="337542"/>
          </a:xfrm>
          <a:prstGeom prst="rect">
            <a:avLst/>
          </a:prstGeom>
          <a:noFill/>
          <a:ln/>
        </p:spPr>
        <p:txBody>
          <a:bodyPr wrap="square" lIns="255143" tIns="170053" rIns="255143" bIns="0" rtlCol="0" anchor="t">
            <a:spAutoFit/>
          </a:bodyPr>
          <a:lstStyle/>
          <a:p>
            <a:pPr marL="0" indent="0" algn="ctr">
              <a:lnSpc>
                <a:spcPts val="1400"/>
              </a:lnSpc>
              <a:buNone/>
            </a:pPr>
            <a:endParaRPr lang="en-US" sz="987" dirty="0"/>
          </a:p>
        </p:txBody>
      </p:sp>
      <p:sp>
        <p:nvSpPr>
          <p:cNvPr id="26" name="Freeform 4">
            <a:extLst>
              <a:ext uri="{FF2B5EF4-FFF2-40B4-BE49-F238E27FC236}">
                <a16:creationId xmlns:a16="http://schemas.microsoft.com/office/drawing/2014/main" id="{8FE4F57B-41F5-B822-B9FB-82CA98BE5B02}"/>
              </a:ext>
            </a:extLst>
          </p:cNvPr>
          <p:cNvSpPr/>
          <p:nvPr/>
        </p:nvSpPr>
        <p:spPr>
          <a:xfrm>
            <a:off x="-559872" y="3952906"/>
            <a:ext cx="10263744" cy="1190594"/>
          </a:xfrm>
          <a:custGeom>
            <a:avLst/>
            <a:gdLst/>
            <a:ahLst/>
            <a:cxnLst/>
            <a:rect l="l" t="t" r="r" b="b"/>
            <a:pathLst>
              <a:path w="20527487" h="2381188">
                <a:moveTo>
                  <a:pt x="0" y="0"/>
                </a:moveTo>
                <a:lnTo>
                  <a:pt x="20527486" y="0"/>
                </a:lnTo>
                <a:lnTo>
                  <a:pt x="20527486" y="2381188"/>
                </a:lnTo>
                <a:lnTo>
                  <a:pt x="0" y="238118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900"/>
          </a:p>
        </p:txBody>
      </p:sp>
      <p:sp>
        <p:nvSpPr>
          <p:cNvPr id="27" name="Freeform 7">
            <a:extLst>
              <a:ext uri="{FF2B5EF4-FFF2-40B4-BE49-F238E27FC236}">
                <a16:creationId xmlns:a16="http://schemas.microsoft.com/office/drawing/2014/main" id="{E60E7B70-0AED-7F9E-0766-CC03666A4F90}"/>
              </a:ext>
            </a:extLst>
          </p:cNvPr>
          <p:cNvSpPr/>
          <p:nvPr/>
        </p:nvSpPr>
        <p:spPr>
          <a:xfrm>
            <a:off x="7694288" y="4255836"/>
            <a:ext cx="935362" cy="746628"/>
          </a:xfrm>
          <a:custGeom>
            <a:avLst/>
            <a:gdLst/>
            <a:ahLst/>
            <a:cxnLst/>
            <a:rect l="l" t="t" r="r" b="b"/>
            <a:pathLst>
              <a:path w="1870724" h="1493256">
                <a:moveTo>
                  <a:pt x="0" y="0"/>
                </a:moveTo>
                <a:lnTo>
                  <a:pt x="1870724" y="0"/>
                </a:lnTo>
                <a:lnTo>
                  <a:pt x="1870724" y="1493256"/>
                </a:lnTo>
                <a:lnTo>
                  <a:pt x="0" y="14932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41906"/>
            </a:stretch>
          </a:blipFill>
        </p:spPr>
        <p:txBody>
          <a:bodyPr/>
          <a:lstStyle/>
          <a:p>
            <a:endParaRPr lang="pt-BR" sz="900"/>
          </a:p>
        </p:txBody>
      </p:sp>
      <p:pic>
        <p:nvPicPr>
          <p:cNvPr id="30" name="Imagem 29">
            <a:extLst>
              <a:ext uri="{FF2B5EF4-FFF2-40B4-BE49-F238E27FC236}">
                <a16:creationId xmlns:a16="http://schemas.microsoft.com/office/drawing/2014/main" id="{4D48DFBD-6736-240A-4C89-B94174F2CF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4777"/>
            <a:ext cx="9144000" cy="742950"/>
          </a:xfrm>
          <a:prstGeom prst="rect">
            <a:avLst/>
          </a:prstGeom>
        </p:spPr>
      </p:pic>
      <p:sp>
        <p:nvSpPr>
          <p:cNvPr id="36" name="CaixaDeTexto 35">
            <a:extLst>
              <a:ext uri="{FF2B5EF4-FFF2-40B4-BE49-F238E27FC236}">
                <a16:creationId xmlns:a16="http://schemas.microsoft.com/office/drawing/2014/main" id="{820BA8FE-DB01-F8E2-FB43-80D1905B3C2E}"/>
              </a:ext>
            </a:extLst>
          </p:cNvPr>
          <p:cNvSpPr txBox="1"/>
          <p:nvPr/>
        </p:nvSpPr>
        <p:spPr>
          <a:xfrm>
            <a:off x="428690" y="142235"/>
            <a:ext cx="5130800" cy="421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 rtl="0" eaLnBrk="1" latinLnBrk="0" hangingPunct="1">
              <a:lnSpc>
                <a:spcPts val="2800"/>
              </a:lnSpc>
              <a:buNone/>
            </a:pPr>
            <a:r>
              <a:rPr lang="en-US" sz="1800" b="1" kern="1200" dirty="0">
                <a:solidFill>
                  <a:srgbClr val="FFFFFF"/>
                </a:solidFill>
                <a:effectLst/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rPr>
              <a:t>ESCOLHA DO REGIME TRIBUTÁRIO</a:t>
            </a:r>
            <a:endParaRPr lang="pt-BR" dirty="0">
              <a:effectLst/>
            </a:endParaRPr>
          </a:p>
        </p:txBody>
      </p:sp>
      <p:sp>
        <p:nvSpPr>
          <p:cNvPr id="20" name="Sinal de Multiplicação 19">
            <a:extLst>
              <a:ext uri="{FF2B5EF4-FFF2-40B4-BE49-F238E27FC236}">
                <a16:creationId xmlns:a16="http://schemas.microsoft.com/office/drawing/2014/main" id="{CCA51024-BF62-5F9E-A4D8-F7EBEA95E8D8}"/>
              </a:ext>
            </a:extLst>
          </p:cNvPr>
          <p:cNvSpPr/>
          <p:nvPr/>
        </p:nvSpPr>
        <p:spPr>
          <a:xfrm>
            <a:off x="3221743" y="929785"/>
            <a:ext cx="420914" cy="534248"/>
          </a:xfrm>
          <a:prstGeom prst="mathMultiply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Sinal de Multiplicação 1">
            <a:extLst>
              <a:ext uri="{FF2B5EF4-FFF2-40B4-BE49-F238E27FC236}">
                <a16:creationId xmlns:a16="http://schemas.microsoft.com/office/drawing/2014/main" id="{BE60BEAE-ED91-913D-FD85-0D2D58C820C9}"/>
              </a:ext>
            </a:extLst>
          </p:cNvPr>
          <p:cNvSpPr/>
          <p:nvPr/>
        </p:nvSpPr>
        <p:spPr>
          <a:xfrm>
            <a:off x="5501345" y="939871"/>
            <a:ext cx="420914" cy="534248"/>
          </a:xfrm>
          <a:prstGeom prst="mathMultiply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Text 6">
            <a:extLst>
              <a:ext uri="{FF2B5EF4-FFF2-40B4-BE49-F238E27FC236}">
                <a16:creationId xmlns:a16="http://schemas.microsoft.com/office/drawing/2014/main" id="{0A0C6218-2190-B73D-4BD4-47D45EA78FBE}"/>
              </a:ext>
            </a:extLst>
          </p:cNvPr>
          <p:cNvSpPr/>
          <p:nvPr/>
        </p:nvSpPr>
        <p:spPr>
          <a:xfrm>
            <a:off x="6114950" y="983843"/>
            <a:ext cx="1557463" cy="438133"/>
          </a:xfrm>
          <a:prstGeom prst="rect">
            <a:avLst/>
          </a:prstGeom>
          <a:noFill/>
          <a:ln/>
        </p:spPr>
        <p:txBody>
          <a:bodyPr wrap="square" lIns="170053" tIns="127508" rIns="8509" bIns="127508" rtlCol="0" anchor="ctr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Simples Nacional</a:t>
            </a:r>
            <a:endParaRPr lang="en-US" sz="1090" dirty="0"/>
          </a:p>
        </p:txBody>
      </p:sp>
      <p:sp>
        <p:nvSpPr>
          <p:cNvPr id="29" name="Text 9">
            <a:extLst>
              <a:ext uri="{FF2B5EF4-FFF2-40B4-BE49-F238E27FC236}">
                <a16:creationId xmlns:a16="http://schemas.microsoft.com/office/drawing/2014/main" id="{ED55757B-F3A3-C622-459A-76F5E5179BFB}"/>
              </a:ext>
            </a:extLst>
          </p:cNvPr>
          <p:cNvSpPr/>
          <p:nvPr/>
        </p:nvSpPr>
        <p:spPr>
          <a:xfrm>
            <a:off x="5876270" y="1428145"/>
            <a:ext cx="2067388" cy="403252"/>
          </a:xfrm>
          <a:prstGeom prst="rect">
            <a:avLst/>
          </a:prstGeom>
          <a:noFill/>
          <a:ln/>
        </p:spPr>
        <p:txBody>
          <a:bodyPr wrap="square" lIns="170053" tIns="127508" rIns="8509" bIns="127508" rtlCol="0" anchor="ctr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900" dirty="0" err="1">
                <a:solidFill>
                  <a:srgbClr val="33333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Opcional</a:t>
            </a:r>
            <a:r>
              <a:rPr lang="en-US" sz="900" dirty="0">
                <a:solidFill>
                  <a:srgbClr val="33333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900" dirty="0" err="1">
                <a:solidFill>
                  <a:srgbClr val="33333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até</a:t>
            </a:r>
            <a:r>
              <a:rPr lang="en-US" sz="900" dirty="0">
                <a:solidFill>
                  <a:srgbClr val="33333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R$ 4,8 MM por ano</a:t>
            </a:r>
            <a:endParaRPr lang="en-US" sz="900" dirty="0"/>
          </a:p>
        </p:txBody>
      </p:sp>
      <p:sp>
        <p:nvSpPr>
          <p:cNvPr id="31" name="Text 9">
            <a:extLst>
              <a:ext uri="{FF2B5EF4-FFF2-40B4-BE49-F238E27FC236}">
                <a16:creationId xmlns:a16="http://schemas.microsoft.com/office/drawing/2014/main" id="{908ABA17-552D-D882-9C0B-014B466E680F}"/>
              </a:ext>
            </a:extLst>
          </p:cNvPr>
          <p:cNvSpPr/>
          <p:nvPr/>
        </p:nvSpPr>
        <p:spPr>
          <a:xfrm>
            <a:off x="5879745" y="1814819"/>
            <a:ext cx="2067388" cy="403252"/>
          </a:xfrm>
          <a:prstGeom prst="rect">
            <a:avLst/>
          </a:prstGeom>
          <a:noFill/>
          <a:ln/>
        </p:spPr>
        <p:txBody>
          <a:bodyPr wrap="square" lIns="170053" tIns="127508" rIns="8509" bIns="127508" rtlCol="0" anchor="ctr">
            <a:spAutoFit/>
          </a:bodyPr>
          <a:lstStyle/>
          <a:p>
            <a:pPr>
              <a:lnSpc>
                <a:spcPts val="1200"/>
              </a:lnSpc>
            </a:pPr>
            <a:r>
              <a:rPr lang="en-US" sz="900" dirty="0" err="1">
                <a:solidFill>
                  <a:srgbClr val="33333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Simplificação</a:t>
            </a:r>
            <a:r>
              <a:rPr lang="en-US" sz="900" dirty="0">
                <a:solidFill>
                  <a:srgbClr val="33333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900" dirty="0" err="1">
                <a:solidFill>
                  <a:srgbClr val="33333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contábil</a:t>
            </a:r>
            <a:r>
              <a:rPr lang="en-US" sz="900" dirty="0">
                <a:solidFill>
                  <a:srgbClr val="33333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e fiscal</a:t>
            </a:r>
            <a:endParaRPr lang="en-US" sz="900" dirty="0"/>
          </a:p>
        </p:txBody>
      </p:sp>
      <p:sp>
        <p:nvSpPr>
          <p:cNvPr id="32" name="Text 9">
            <a:extLst>
              <a:ext uri="{FF2B5EF4-FFF2-40B4-BE49-F238E27FC236}">
                <a16:creationId xmlns:a16="http://schemas.microsoft.com/office/drawing/2014/main" id="{46803FB6-652E-7B67-5C3C-744B0095D09C}"/>
              </a:ext>
            </a:extLst>
          </p:cNvPr>
          <p:cNvSpPr/>
          <p:nvPr/>
        </p:nvSpPr>
        <p:spPr>
          <a:xfrm>
            <a:off x="5883220" y="2190269"/>
            <a:ext cx="2067388" cy="403252"/>
          </a:xfrm>
          <a:prstGeom prst="rect">
            <a:avLst/>
          </a:prstGeom>
          <a:noFill/>
          <a:ln/>
        </p:spPr>
        <p:txBody>
          <a:bodyPr wrap="square" lIns="170053" tIns="127508" rIns="8509" bIns="127508" rtlCol="0" anchor="ctr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900" dirty="0" err="1">
                <a:solidFill>
                  <a:srgbClr val="33333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Margens</a:t>
            </a:r>
            <a:r>
              <a:rPr lang="en-US" sz="900" dirty="0">
                <a:solidFill>
                  <a:srgbClr val="33333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e </a:t>
            </a:r>
            <a:r>
              <a:rPr lang="en-US" sz="900" dirty="0" err="1">
                <a:solidFill>
                  <a:srgbClr val="33333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folha</a:t>
            </a:r>
            <a:r>
              <a:rPr lang="en-US" sz="900" dirty="0">
                <a:solidFill>
                  <a:srgbClr val="33333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900" dirty="0" err="1">
                <a:solidFill>
                  <a:srgbClr val="33333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elevadas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2C31E6-CAE8-D9DF-D72D-DEA768FDEF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>
            <a:extLst>
              <a:ext uri="{FF2B5EF4-FFF2-40B4-BE49-F238E27FC236}">
                <a16:creationId xmlns:a16="http://schemas.microsoft.com/office/drawing/2014/main" id="{F9A0C9E6-B70F-BDFB-E521-78E289A29AA3}"/>
              </a:ext>
            </a:extLst>
          </p:cNvPr>
          <p:cNvSpPr/>
          <p:nvPr/>
        </p:nvSpPr>
        <p:spPr>
          <a:xfrm>
            <a:off x="0" y="214313"/>
            <a:ext cx="9144000" cy="33039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1912" b="1" kern="0" spc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TRIBUTAÇÃO DE DIVIDENDOS</a:t>
            </a:r>
            <a:endParaRPr lang="en-US" sz="1912" dirty="0"/>
          </a:p>
        </p:txBody>
      </p:sp>
      <p:sp>
        <p:nvSpPr>
          <p:cNvPr id="32" name="Text 0">
            <a:extLst>
              <a:ext uri="{FF2B5EF4-FFF2-40B4-BE49-F238E27FC236}">
                <a16:creationId xmlns:a16="http://schemas.microsoft.com/office/drawing/2014/main" id="{124114FA-D3D1-913B-F61C-75639DAD6F01}"/>
              </a:ext>
            </a:extLst>
          </p:cNvPr>
          <p:cNvSpPr/>
          <p:nvPr/>
        </p:nvSpPr>
        <p:spPr>
          <a:xfrm>
            <a:off x="428625" y="357188"/>
            <a:ext cx="65" cy="34111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800"/>
              </a:lnSpc>
              <a:buNone/>
            </a:pPr>
            <a:endParaRPr lang="en-US" sz="2121" dirty="0"/>
          </a:p>
        </p:txBody>
      </p:sp>
      <p:pic>
        <p:nvPicPr>
          <p:cNvPr id="34" name="Imagem 33">
            <a:extLst>
              <a:ext uri="{FF2B5EF4-FFF2-40B4-BE49-F238E27FC236}">
                <a16:creationId xmlns:a16="http://schemas.microsoft.com/office/drawing/2014/main" id="{A399D499-9B56-EECF-5DD2-4FF4E3D9E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762"/>
            <a:ext cx="9144000" cy="723900"/>
          </a:xfrm>
          <a:prstGeom prst="rect">
            <a:avLst/>
          </a:prstGeom>
        </p:spPr>
      </p:pic>
      <p:grpSp>
        <p:nvGrpSpPr>
          <p:cNvPr id="40" name="Agrupar 39">
            <a:extLst>
              <a:ext uri="{FF2B5EF4-FFF2-40B4-BE49-F238E27FC236}">
                <a16:creationId xmlns:a16="http://schemas.microsoft.com/office/drawing/2014/main" id="{487972B4-9BC2-3B39-EF8E-0F3300CDD378}"/>
              </a:ext>
            </a:extLst>
          </p:cNvPr>
          <p:cNvGrpSpPr/>
          <p:nvPr/>
        </p:nvGrpSpPr>
        <p:grpSpPr>
          <a:xfrm>
            <a:off x="571499" y="953972"/>
            <a:ext cx="8001001" cy="765930"/>
            <a:chOff x="571499" y="805549"/>
            <a:chExt cx="8001001" cy="765930"/>
          </a:xfrm>
        </p:grpSpPr>
        <p:sp>
          <p:nvSpPr>
            <p:cNvPr id="41" name="Shape 2">
              <a:extLst>
                <a:ext uri="{FF2B5EF4-FFF2-40B4-BE49-F238E27FC236}">
                  <a16:creationId xmlns:a16="http://schemas.microsoft.com/office/drawing/2014/main" id="{C34CA01D-9BC3-014C-374D-21888976DB86}"/>
                </a:ext>
              </a:extLst>
            </p:cNvPr>
            <p:cNvSpPr/>
            <p:nvPr/>
          </p:nvSpPr>
          <p:spPr>
            <a:xfrm>
              <a:off x="571500" y="1204691"/>
              <a:ext cx="8001000" cy="366788"/>
            </a:xfrm>
            <a:prstGeom prst="rect">
              <a:avLst/>
            </a:prstGeom>
            <a:solidFill>
              <a:srgbClr val="F0F4F8"/>
            </a:solidFill>
            <a:ln/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42" name="Shape 3">
              <a:extLst>
                <a:ext uri="{FF2B5EF4-FFF2-40B4-BE49-F238E27FC236}">
                  <a16:creationId xmlns:a16="http://schemas.microsoft.com/office/drawing/2014/main" id="{4A02AADD-3BFC-F9E2-33FF-88DFBC4FB3D2}"/>
                </a:ext>
              </a:extLst>
            </p:cNvPr>
            <p:cNvSpPr/>
            <p:nvPr/>
          </p:nvSpPr>
          <p:spPr>
            <a:xfrm>
              <a:off x="576375" y="1204690"/>
              <a:ext cx="71438" cy="366789"/>
            </a:xfrm>
            <a:prstGeom prst="rect">
              <a:avLst/>
            </a:prstGeom>
            <a:solidFill>
              <a:srgbClr val="E67E22"/>
            </a:solidFill>
            <a:ln/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Text 4">
              <a:extLst>
                <a:ext uri="{FF2B5EF4-FFF2-40B4-BE49-F238E27FC236}">
                  <a16:creationId xmlns:a16="http://schemas.microsoft.com/office/drawing/2014/main" id="{D8DF2220-CE88-9E7C-9E66-425A0251B9E5}"/>
                </a:ext>
              </a:extLst>
            </p:cNvPr>
            <p:cNvSpPr/>
            <p:nvPr/>
          </p:nvSpPr>
          <p:spPr>
            <a:xfrm>
              <a:off x="857250" y="1263774"/>
              <a:ext cx="7429500" cy="20018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>
              <a:spAutoFit/>
            </a:bodyPr>
            <a:lstStyle/>
            <a:p>
              <a:pPr marL="0" indent="0" algn="ctr">
                <a:lnSpc>
                  <a:spcPts val="1700"/>
                </a:lnSpc>
                <a:buNone/>
              </a:pPr>
              <a:r>
                <a:rPr lang="en-US" sz="1090" b="1" dirty="0" err="1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Vantajoso</a:t>
              </a:r>
              <a:r>
                <a:rPr lang="en-US" sz="1090" b="1" dirty="0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 para </a:t>
              </a:r>
              <a:r>
                <a:rPr lang="en-US" sz="1090" b="1" dirty="0" err="1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empresas</a:t>
              </a:r>
              <a:r>
                <a:rPr lang="en-US" sz="1090" b="1" dirty="0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 com </a:t>
              </a:r>
              <a:r>
                <a:rPr lang="en-US" sz="1090" b="1" dirty="0" err="1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lucro</a:t>
              </a:r>
              <a:r>
                <a:rPr lang="en-US" sz="1090" b="1" dirty="0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 </a:t>
              </a:r>
              <a:r>
                <a:rPr lang="en-US" sz="1090" b="1" dirty="0" err="1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abaixo</a:t>
              </a:r>
              <a:r>
                <a:rPr lang="en-US" sz="1090" b="1" dirty="0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 de 5,5%</a:t>
              </a:r>
              <a:endParaRPr lang="en-US" sz="1090" dirty="0"/>
            </a:p>
          </p:txBody>
        </p:sp>
        <p:sp>
          <p:nvSpPr>
            <p:cNvPr id="44" name="Text 1">
              <a:extLst>
                <a:ext uri="{FF2B5EF4-FFF2-40B4-BE49-F238E27FC236}">
                  <a16:creationId xmlns:a16="http://schemas.microsoft.com/office/drawing/2014/main" id="{A2E49C13-D490-052B-DA81-8B3898D67F3C}"/>
                </a:ext>
              </a:extLst>
            </p:cNvPr>
            <p:cNvSpPr/>
            <p:nvPr/>
          </p:nvSpPr>
          <p:spPr>
            <a:xfrm>
              <a:off x="571499" y="805549"/>
              <a:ext cx="940963" cy="194092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>
              <a:spAutoFit/>
            </a:bodyPr>
            <a:lstStyle/>
            <a:p>
              <a:pPr marL="0" indent="0" algn="l">
                <a:lnSpc>
                  <a:spcPts val="1600"/>
                </a:lnSpc>
                <a:buNone/>
              </a:pPr>
              <a:r>
                <a:rPr lang="en-US" sz="1193" b="1" dirty="0">
                  <a:solidFill>
                    <a:srgbClr val="E67E22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LUCRO REAL</a:t>
              </a:r>
              <a:endParaRPr lang="en-US" sz="1193" dirty="0"/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CD89FA71-3DAF-43E7-299B-6F12DC627A4F}"/>
              </a:ext>
            </a:extLst>
          </p:cNvPr>
          <p:cNvSpPr txBox="1"/>
          <p:nvPr/>
        </p:nvSpPr>
        <p:spPr>
          <a:xfrm>
            <a:off x="428690" y="142235"/>
            <a:ext cx="5130800" cy="421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 rtl="0" eaLnBrk="1" latinLnBrk="0" hangingPunct="1">
              <a:lnSpc>
                <a:spcPts val="2800"/>
              </a:lnSpc>
              <a:buNone/>
            </a:pPr>
            <a:r>
              <a:rPr lang="en-US" sz="1800" b="1" kern="1200" dirty="0">
                <a:solidFill>
                  <a:srgbClr val="FFFFFF"/>
                </a:solidFill>
                <a:effectLst/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rPr>
              <a:t>ESCOLHA DO REGIME TRIBUTÁRIO</a:t>
            </a:r>
            <a:endParaRPr lang="pt-BR" dirty="0">
              <a:effectLst/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EBDDDE5F-A7B6-EDF5-FB37-2B7B9E4525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99" y="1858278"/>
            <a:ext cx="8388096" cy="302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788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19B334-A78C-146B-6DB6-A9DC03B406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>
            <a:extLst>
              <a:ext uri="{FF2B5EF4-FFF2-40B4-BE49-F238E27FC236}">
                <a16:creationId xmlns:a16="http://schemas.microsoft.com/office/drawing/2014/main" id="{759289ED-C8CF-20CA-ADA6-5FBA4933CBBA}"/>
              </a:ext>
            </a:extLst>
          </p:cNvPr>
          <p:cNvSpPr/>
          <p:nvPr/>
        </p:nvSpPr>
        <p:spPr>
          <a:xfrm>
            <a:off x="0" y="214313"/>
            <a:ext cx="9144000" cy="33039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1912" b="1" kern="0" spc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TRIBUTAÇÃO DE DIVIDENDOS</a:t>
            </a:r>
            <a:endParaRPr lang="en-US" sz="1912" dirty="0"/>
          </a:p>
        </p:txBody>
      </p:sp>
      <p:sp>
        <p:nvSpPr>
          <p:cNvPr id="32" name="Text 0">
            <a:extLst>
              <a:ext uri="{FF2B5EF4-FFF2-40B4-BE49-F238E27FC236}">
                <a16:creationId xmlns:a16="http://schemas.microsoft.com/office/drawing/2014/main" id="{47AD8A79-0A3B-9742-5B70-F0E8FA5C3E53}"/>
              </a:ext>
            </a:extLst>
          </p:cNvPr>
          <p:cNvSpPr/>
          <p:nvPr/>
        </p:nvSpPr>
        <p:spPr>
          <a:xfrm>
            <a:off x="428625" y="357188"/>
            <a:ext cx="65" cy="34111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800"/>
              </a:lnSpc>
              <a:buNone/>
            </a:pPr>
            <a:endParaRPr lang="en-US" sz="2121" dirty="0"/>
          </a:p>
        </p:txBody>
      </p:sp>
      <p:pic>
        <p:nvPicPr>
          <p:cNvPr id="34" name="Imagem 33">
            <a:extLst>
              <a:ext uri="{FF2B5EF4-FFF2-40B4-BE49-F238E27FC236}">
                <a16:creationId xmlns:a16="http://schemas.microsoft.com/office/drawing/2014/main" id="{962FF046-206E-2F36-919E-C3A38BE82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762"/>
            <a:ext cx="9144000" cy="723900"/>
          </a:xfrm>
          <a:prstGeom prst="rect">
            <a:avLst/>
          </a:prstGeom>
        </p:spPr>
      </p:pic>
      <p:grpSp>
        <p:nvGrpSpPr>
          <p:cNvPr id="40" name="Agrupar 39">
            <a:extLst>
              <a:ext uri="{FF2B5EF4-FFF2-40B4-BE49-F238E27FC236}">
                <a16:creationId xmlns:a16="http://schemas.microsoft.com/office/drawing/2014/main" id="{E3C227D3-BAF6-E86F-47D7-DA05B6670B66}"/>
              </a:ext>
            </a:extLst>
          </p:cNvPr>
          <p:cNvGrpSpPr/>
          <p:nvPr/>
        </p:nvGrpSpPr>
        <p:grpSpPr>
          <a:xfrm>
            <a:off x="571499" y="970149"/>
            <a:ext cx="8001001" cy="628498"/>
            <a:chOff x="571499" y="805549"/>
            <a:chExt cx="8001001" cy="628498"/>
          </a:xfrm>
        </p:grpSpPr>
        <p:sp>
          <p:nvSpPr>
            <p:cNvPr id="41" name="Shape 2">
              <a:extLst>
                <a:ext uri="{FF2B5EF4-FFF2-40B4-BE49-F238E27FC236}">
                  <a16:creationId xmlns:a16="http://schemas.microsoft.com/office/drawing/2014/main" id="{AA026E9A-C664-8392-5F7B-9B1535BEAC15}"/>
                </a:ext>
              </a:extLst>
            </p:cNvPr>
            <p:cNvSpPr/>
            <p:nvPr/>
          </p:nvSpPr>
          <p:spPr>
            <a:xfrm>
              <a:off x="571500" y="1067258"/>
              <a:ext cx="8001000" cy="366788"/>
            </a:xfrm>
            <a:prstGeom prst="rect">
              <a:avLst/>
            </a:prstGeom>
            <a:solidFill>
              <a:srgbClr val="F0F4F8"/>
            </a:solidFill>
            <a:ln/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42" name="Shape 3">
              <a:extLst>
                <a:ext uri="{FF2B5EF4-FFF2-40B4-BE49-F238E27FC236}">
                  <a16:creationId xmlns:a16="http://schemas.microsoft.com/office/drawing/2014/main" id="{CA168C83-8C86-4407-6AC8-B3DDFCCD68E3}"/>
                </a:ext>
              </a:extLst>
            </p:cNvPr>
            <p:cNvSpPr/>
            <p:nvPr/>
          </p:nvSpPr>
          <p:spPr>
            <a:xfrm>
              <a:off x="576375" y="1067258"/>
              <a:ext cx="71438" cy="366789"/>
            </a:xfrm>
            <a:prstGeom prst="rect">
              <a:avLst/>
            </a:prstGeom>
            <a:solidFill>
              <a:srgbClr val="E67E22"/>
            </a:solidFill>
            <a:ln/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Text 4">
              <a:extLst>
                <a:ext uri="{FF2B5EF4-FFF2-40B4-BE49-F238E27FC236}">
                  <a16:creationId xmlns:a16="http://schemas.microsoft.com/office/drawing/2014/main" id="{0CCBB1D0-8175-B616-4B6E-CD394655778B}"/>
                </a:ext>
              </a:extLst>
            </p:cNvPr>
            <p:cNvSpPr/>
            <p:nvPr/>
          </p:nvSpPr>
          <p:spPr>
            <a:xfrm>
              <a:off x="857250" y="1150560"/>
              <a:ext cx="7429500" cy="20018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>
              <a:spAutoFit/>
            </a:bodyPr>
            <a:lstStyle/>
            <a:p>
              <a:pPr marL="0" indent="0" algn="ctr">
                <a:lnSpc>
                  <a:spcPts val="1700"/>
                </a:lnSpc>
                <a:buNone/>
              </a:pPr>
              <a:r>
                <a:rPr lang="en-US" sz="1090" b="1" dirty="0" err="1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Vantajoso</a:t>
              </a:r>
              <a:r>
                <a:rPr lang="en-US" sz="1090" b="1" dirty="0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 para </a:t>
              </a:r>
              <a:r>
                <a:rPr lang="en-US" sz="1090" b="1" dirty="0" err="1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empresas</a:t>
              </a:r>
              <a:r>
                <a:rPr lang="en-US" sz="1090" b="1" dirty="0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 com </a:t>
              </a:r>
              <a:r>
                <a:rPr lang="en-US" sz="1090" b="1" dirty="0" err="1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lucro</a:t>
              </a:r>
              <a:r>
                <a:rPr lang="en-US" sz="1090" b="1" dirty="0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 </a:t>
              </a:r>
              <a:r>
                <a:rPr lang="en-US" sz="1090" b="1" dirty="0" err="1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acima</a:t>
              </a:r>
              <a:r>
                <a:rPr lang="en-US" sz="1090" b="1" dirty="0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 de 5,5%</a:t>
              </a:r>
              <a:endParaRPr lang="en-US" sz="1090" dirty="0"/>
            </a:p>
          </p:txBody>
        </p:sp>
        <p:sp>
          <p:nvSpPr>
            <p:cNvPr id="44" name="Text 1">
              <a:extLst>
                <a:ext uri="{FF2B5EF4-FFF2-40B4-BE49-F238E27FC236}">
                  <a16:creationId xmlns:a16="http://schemas.microsoft.com/office/drawing/2014/main" id="{B4AE8E59-524D-0D84-305D-C0FB0A4EE465}"/>
                </a:ext>
              </a:extLst>
            </p:cNvPr>
            <p:cNvSpPr/>
            <p:nvPr/>
          </p:nvSpPr>
          <p:spPr>
            <a:xfrm>
              <a:off x="571499" y="805549"/>
              <a:ext cx="1476366" cy="194092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>
              <a:spAutoFit/>
            </a:bodyPr>
            <a:lstStyle/>
            <a:p>
              <a:pPr marL="0" indent="0" algn="l">
                <a:lnSpc>
                  <a:spcPts val="1600"/>
                </a:lnSpc>
                <a:buNone/>
              </a:pPr>
              <a:r>
                <a:rPr lang="en-US" sz="1193" b="1" dirty="0">
                  <a:solidFill>
                    <a:srgbClr val="E67E22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LUCRO PRESUMIDO</a:t>
              </a:r>
              <a:endParaRPr lang="en-US" sz="1193" dirty="0"/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AFAE5C67-B8FE-730A-20DB-E547C2C68464}"/>
              </a:ext>
            </a:extLst>
          </p:cNvPr>
          <p:cNvSpPr txBox="1"/>
          <p:nvPr/>
        </p:nvSpPr>
        <p:spPr>
          <a:xfrm>
            <a:off x="428690" y="142235"/>
            <a:ext cx="5130800" cy="421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 rtl="0" eaLnBrk="1" latinLnBrk="0" hangingPunct="1">
              <a:lnSpc>
                <a:spcPts val="2800"/>
              </a:lnSpc>
              <a:buNone/>
            </a:pPr>
            <a:r>
              <a:rPr lang="en-US" sz="1800" b="1" kern="1200" dirty="0">
                <a:solidFill>
                  <a:srgbClr val="FFFFFF"/>
                </a:solidFill>
                <a:effectLst/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rPr>
              <a:t>ESCOLHA DO REGIME TRIBUTÁRIO</a:t>
            </a:r>
            <a:endParaRPr lang="pt-BR" dirty="0">
              <a:effectLst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EED12434-4094-4B89-67E0-BAE1AC212B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4436" y="1746136"/>
            <a:ext cx="5091139" cy="327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90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1DFAC4-C653-9925-5E4E-795B99C892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>
            <a:extLst>
              <a:ext uri="{FF2B5EF4-FFF2-40B4-BE49-F238E27FC236}">
                <a16:creationId xmlns:a16="http://schemas.microsoft.com/office/drawing/2014/main" id="{216F5C04-B695-DE15-515E-30F92A6FF704}"/>
              </a:ext>
            </a:extLst>
          </p:cNvPr>
          <p:cNvSpPr/>
          <p:nvPr/>
        </p:nvSpPr>
        <p:spPr>
          <a:xfrm>
            <a:off x="0" y="214313"/>
            <a:ext cx="9144000" cy="33039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1912" b="1" kern="0" spc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TRIBUTAÇÃO DE DIVIDENDOS</a:t>
            </a:r>
            <a:endParaRPr lang="en-US" sz="1912" dirty="0"/>
          </a:p>
        </p:txBody>
      </p:sp>
      <p:sp>
        <p:nvSpPr>
          <p:cNvPr id="32" name="Text 0">
            <a:extLst>
              <a:ext uri="{FF2B5EF4-FFF2-40B4-BE49-F238E27FC236}">
                <a16:creationId xmlns:a16="http://schemas.microsoft.com/office/drawing/2014/main" id="{4986C2B1-5D82-330D-480F-27C2919CA68E}"/>
              </a:ext>
            </a:extLst>
          </p:cNvPr>
          <p:cNvSpPr/>
          <p:nvPr/>
        </p:nvSpPr>
        <p:spPr>
          <a:xfrm>
            <a:off x="428625" y="357188"/>
            <a:ext cx="65" cy="34111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800"/>
              </a:lnSpc>
              <a:buNone/>
            </a:pPr>
            <a:endParaRPr lang="en-US" sz="2121" dirty="0"/>
          </a:p>
        </p:txBody>
      </p:sp>
      <p:pic>
        <p:nvPicPr>
          <p:cNvPr id="34" name="Imagem 33">
            <a:extLst>
              <a:ext uri="{FF2B5EF4-FFF2-40B4-BE49-F238E27FC236}">
                <a16:creationId xmlns:a16="http://schemas.microsoft.com/office/drawing/2014/main" id="{92E4B22D-9738-0014-A826-5904996A5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762"/>
            <a:ext cx="9144000" cy="723900"/>
          </a:xfrm>
          <a:prstGeom prst="rect">
            <a:avLst/>
          </a:prstGeom>
        </p:spPr>
      </p:pic>
      <p:grpSp>
        <p:nvGrpSpPr>
          <p:cNvPr id="40" name="Agrupar 39">
            <a:extLst>
              <a:ext uri="{FF2B5EF4-FFF2-40B4-BE49-F238E27FC236}">
                <a16:creationId xmlns:a16="http://schemas.microsoft.com/office/drawing/2014/main" id="{85905B81-9CD3-71D2-4E4C-2C853DB91E5F}"/>
              </a:ext>
            </a:extLst>
          </p:cNvPr>
          <p:cNvGrpSpPr/>
          <p:nvPr/>
        </p:nvGrpSpPr>
        <p:grpSpPr>
          <a:xfrm>
            <a:off x="571499" y="953972"/>
            <a:ext cx="8001001" cy="765930"/>
            <a:chOff x="571499" y="805549"/>
            <a:chExt cx="8001001" cy="765930"/>
          </a:xfrm>
        </p:grpSpPr>
        <p:sp>
          <p:nvSpPr>
            <p:cNvPr id="41" name="Shape 2">
              <a:extLst>
                <a:ext uri="{FF2B5EF4-FFF2-40B4-BE49-F238E27FC236}">
                  <a16:creationId xmlns:a16="http://schemas.microsoft.com/office/drawing/2014/main" id="{5BF99703-ABF3-961C-9E8F-7C0EC7737633}"/>
                </a:ext>
              </a:extLst>
            </p:cNvPr>
            <p:cNvSpPr/>
            <p:nvPr/>
          </p:nvSpPr>
          <p:spPr>
            <a:xfrm>
              <a:off x="571500" y="1204691"/>
              <a:ext cx="8001000" cy="366788"/>
            </a:xfrm>
            <a:prstGeom prst="rect">
              <a:avLst/>
            </a:prstGeom>
            <a:solidFill>
              <a:srgbClr val="F0F4F8"/>
            </a:solidFill>
            <a:ln/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42" name="Shape 3">
              <a:extLst>
                <a:ext uri="{FF2B5EF4-FFF2-40B4-BE49-F238E27FC236}">
                  <a16:creationId xmlns:a16="http://schemas.microsoft.com/office/drawing/2014/main" id="{E960D162-39AB-D81E-DB86-9BAFF15F8E4C}"/>
                </a:ext>
              </a:extLst>
            </p:cNvPr>
            <p:cNvSpPr/>
            <p:nvPr/>
          </p:nvSpPr>
          <p:spPr>
            <a:xfrm>
              <a:off x="576375" y="1204690"/>
              <a:ext cx="71438" cy="366789"/>
            </a:xfrm>
            <a:prstGeom prst="rect">
              <a:avLst/>
            </a:prstGeom>
            <a:solidFill>
              <a:srgbClr val="E67E22"/>
            </a:solidFill>
            <a:ln/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Text 4">
              <a:extLst>
                <a:ext uri="{FF2B5EF4-FFF2-40B4-BE49-F238E27FC236}">
                  <a16:creationId xmlns:a16="http://schemas.microsoft.com/office/drawing/2014/main" id="{82CC2F26-7E5D-11DA-445E-937D19C01DDA}"/>
                </a:ext>
              </a:extLst>
            </p:cNvPr>
            <p:cNvSpPr/>
            <p:nvPr/>
          </p:nvSpPr>
          <p:spPr>
            <a:xfrm>
              <a:off x="857250" y="1263774"/>
              <a:ext cx="7429500" cy="20018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>
              <a:spAutoFit/>
            </a:bodyPr>
            <a:lstStyle/>
            <a:p>
              <a:pPr marL="0" indent="0" algn="ctr">
                <a:lnSpc>
                  <a:spcPts val="1700"/>
                </a:lnSpc>
                <a:buNone/>
              </a:pPr>
              <a:r>
                <a:rPr lang="en-US" sz="1090" b="1" dirty="0" err="1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Vantajoso</a:t>
              </a:r>
              <a:r>
                <a:rPr lang="en-US" sz="1090" b="1" dirty="0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 para </a:t>
              </a:r>
              <a:r>
                <a:rPr lang="en-US" sz="1090" b="1" dirty="0" err="1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empresas</a:t>
              </a:r>
              <a:r>
                <a:rPr lang="en-US" sz="1090" b="1" dirty="0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 com </a:t>
              </a:r>
              <a:r>
                <a:rPr lang="en-US" sz="1090" b="1" dirty="0" err="1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margens</a:t>
              </a:r>
              <a:r>
                <a:rPr lang="en-US" sz="1090" b="1" dirty="0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 </a:t>
              </a:r>
              <a:r>
                <a:rPr lang="en-US" sz="1090" b="1" dirty="0" err="1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altas</a:t>
              </a:r>
              <a:r>
                <a:rPr lang="en-US" sz="1090" b="1" dirty="0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 e </a:t>
              </a:r>
              <a:r>
                <a:rPr lang="en-US" sz="1090" b="1" dirty="0" err="1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folha</a:t>
              </a:r>
              <a:r>
                <a:rPr lang="en-US" sz="1090" b="1" dirty="0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 de </a:t>
              </a:r>
              <a:r>
                <a:rPr lang="en-US" sz="1090" b="1" dirty="0" err="1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pagamento</a:t>
              </a:r>
              <a:r>
                <a:rPr lang="en-US" sz="1090" b="1" dirty="0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 </a:t>
              </a:r>
              <a:r>
                <a:rPr lang="en-US" sz="1090" b="1" dirty="0" err="1">
                  <a:solidFill>
                    <a:srgbClr val="002D5B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elevada</a:t>
              </a:r>
              <a:endParaRPr lang="en-US" sz="1090" dirty="0"/>
            </a:p>
          </p:txBody>
        </p:sp>
        <p:sp>
          <p:nvSpPr>
            <p:cNvPr id="44" name="Text 1">
              <a:extLst>
                <a:ext uri="{FF2B5EF4-FFF2-40B4-BE49-F238E27FC236}">
                  <a16:creationId xmlns:a16="http://schemas.microsoft.com/office/drawing/2014/main" id="{9E25AC97-6DD4-7B8C-95CF-A254A097FDDC}"/>
                </a:ext>
              </a:extLst>
            </p:cNvPr>
            <p:cNvSpPr/>
            <p:nvPr/>
          </p:nvSpPr>
          <p:spPr>
            <a:xfrm>
              <a:off x="571499" y="805549"/>
              <a:ext cx="1492396" cy="194092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>
              <a:spAutoFit/>
            </a:bodyPr>
            <a:lstStyle/>
            <a:p>
              <a:pPr marL="0" indent="0" algn="l">
                <a:lnSpc>
                  <a:spcPts val="1600"/>
                </a:lnSpc>
                <a:buNone/>
              </a:pPr>
              <a:r>
                <a:rPr lang="en-US" sz="1193" b="1" dirty="0">
                  <a:solidFill>
                    <a:srgbClr val="E67E22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SIMPLES NACIONAL</a:t>
              </a:r>
              <a:endParaRPr lang="en-US" sz="1193" dirty="0"/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D036A89D-E65C-7737-44C8-6CF5F15592D9}"/>
              </a:ext>
            </a:extLst>
          </p:cNvPr>
          <p:cNvSpPr txBox="1"/>
          <p:nvPr/>
        </p:nvSpPr>
        <p:spPr>
          <a:xfrm>
            <a:off x="428690" y="142235"/>
            <a:ext cx="5130800" cy="421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 rtl="0" eaLnBrk="1" latinLnBrk="0" hangingPunct="1">
              <a:lnSpc>
                <a:spcPts val="2800"/>
              </a:lnSpc>
              <a:buNone/>
            </a:pPr>
            <a:r>
              <a:rPr lang="en-US" sz="1800" b="1" kern="1200" dirty="0">
                <a:solidFill>
                  <a:srgbClr val="FFFFFF"/>
                </a:solidFill>
                <a:effectLst/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rPr>
              <a:t>ESCOLHA DO REGIME TRIBUTÁRIO</a:t>
            </a:r>
            <a:endParaRPr lang="pt-BR" dirty="0">
              <a:effectLst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C263E220-B4E1-C1AA-6E68-F358CAF92A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" y="1850455"/>
            <a:ext cx="7589520" cy="314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763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28625" y="285750"/>
            <a:ext cx="65" cy="31483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600"/>
              </a:lnSpc>
              <a:buNone/>
            </a:pPr>
            <a:endParaRPr lang="en-US" sz="1912" dirty="0"/>
          </a:p>
        </p:txBody>
      </p:sp>
      <p:sp>
        <p:nvSpPr>
          <p:cNvPr id="4" name="Text 1"/>
          <p:cNvSpPr/>
          <p:nvPr/>
        </p:nvSpPr>
        <p:spPr>
          <a:xfrm>
            <a:off x="1816560" y="920774"/>
            <a:ext cx="1224694" cy="18062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E67E2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UNIÃO FEDERAL</a:t>
            </a:r>
            <a:endParaRPr lang="en-US" sz="1090" dirty="0"/>
          </a:p>
        </p:txBody>
      </p:sp>
      <p:sp>
        <p:nvSpPr>
          <p:cNvPr id="5" name="Shape 2"/>
          <p:cNvSpPr/>
          <p:nvPr/>
        </p:nvSpPr>
        <p:spPr>
          <a:xfrm>
            <a:off x="428625" y="1164431"/>
            <a:ext cx="4000500" cy="408980"/>
          </a:xfrm>
          <a:prstGeom prst="rect">
            <a:avLst/>
          </a:prstGeom>
          <a:solidFill>
            <a:srgbClr val="F1F1F1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6" name="Shape 3"/>
          <p:cNvSpPr/>
          <p:nvPr/>
        </p:nvSpPr>
        <p:spPr>
          <a:xfrm>
            <a:off x="428625" y="1164431"/>
            <a:ext cx="42863" cy="408980"/>
          </a:xfrm>
          <a:prstGeom prst="rect">
            <a:avLst/>
          </a:prstGeom>
          <a:solidFill>
            <a:srgbClr val="CCCCCC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7" name="Text 4"/>
          <p:cNvSpPr/>
          <p:nvPr/>
        </p:nvSpPr>
        <p:spPr>
          <a:xfrm>
            <a:off x="428625" y="1164431"/>
            <a:ext cx="4000500" cy="408980"/>
          </a:xfrm>
          <a:prstGeom prst="rect">
            <a:avLst/>
          </a:prstGeom>
          <a:noFill/>
          <a:ln/>
        </p:spPr>
        <p:txBody>
          <a:bodyPr wrap="square" lIns="127508" tIns="127508" rIns="127508" bIns="127508" rtlCol="0" anchor="t">
            <a:spAutoFit/>
          </a:bodyPr>
          <a:lstStyle/>
          <a:p>
            <a:pPr marL="0" indent="0" algn="ctr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666666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PIS</a:t>
            </a:r>
            <a:endParaRPr lang="en-US" sz="987" dirty="0"/>
          </a:p>
        </p:txBody>
      </p:sp>
      <p:sp>
        <p:nvSpPr>
          <p:cNvPr id="8" name="Shape 5"/>
          <p:cNvSpPr/>
          <p:nvPr/>
        </p:nvSpPr>
        <p:spPr>
          <a:xfrm>
            <a:off x="428625" y="1644848"/>
            <a:ext cx="4000500" cy="408980"/>
          </a:xfrm>
          <a:prstGeom prst="rect">
            <a:avLst/>
          </a:prstGeom>
          <a:solidFill>
            <a:srgbClr val="F1F1F1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9" name="Shape 6"/>
          <p:cNvSpPr/>
          <p:nvPr/>
        </p:nvSpPr>
        <p:spPr>
          <a:xfrm>
            <a:off x="428625" y="1644848"/>
            <a:ext cx="42863" cy="408980"/>
          </a:xfrm>
          <a:prstGeom prst="rect">
            <a:avLst/>
          </a:prstGeom>
          <a:solidFill>
            <a:srgbClr val="CCCCCC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0" name="Text 7"/>
          <p:cNvSpPr/>
          <p:nvPr/>
        </p:nvSpPr>
        <p:spPr>
          <a:xfrm>
            <a:off x="428625" y="1644848"/>
            <a:ext cx="4000500" cy="408980"/>
          </a:xfrm>
          <a:prstGeom prst="rect">
            <a:avLst/>
          </a:prstGeom>
          <a:noFill/>
          <a:ln/>
        </p:spPr>
        <p:txBody>
          <a:bodyPr wrap="square" lIns="127508" tIns="127508" rIns="127508" bIns="127508" rtlCol="0" anchor="t">
            <a:spAutoFit/>
          </a:bodyPr>
          <a:lstStyle/>
          <a:p>
            <a:pPr marL="0" indent="0" algn="ctr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666666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COFINS</a:t>
            </a:r>
            <a:endParaRPr lang="en-US" sz="987" dirty="0"/>
          </a:p>
        </p:txBody>
      </p:sp>
      <p:sp>
        <p:nvSpPr>
          <p:cNvPr id="11" name="Shape 8"/>
          <p:cNvSpPr/>
          <p:nvPr/>
        </p:nvSpPr>
        <p:spPr>
          <a:xfrm>
            <a:off x="428625" y="2125266"/>
            <a:ext cx="4000500" cy="408980"/>
          </a:xfrm>
          <a:prstGeom prst="rect">
            <a:avLst/>
          </a:prstGeom>
          <a:solidFill>
            <a:srgbClr val="F1F1F1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2" name="Shape 9"/>
          <p:cNvSpPr/>
          <p:nvPr/>
        </p:nvSpPr>
        <p:spPr>
          <a:xfrm>
            <a:off x="428625" y="2125266"/>
            <a:ext cx="42863" cy="408980"/>
          </a:xfrm>
          <a:prstGeom prst="rect">
            <a:avLst/>
          </a:prstGeom>
          <a:solidFill>
            <a:srgbClr val="CCCCCC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3" name="Text 10"/>
          <p:cNvSpPr/>
          <p:nvPr/>
        </p:nvSpPr>
        <p:spPr>
          <a:xfrm>
            <a:off x="428625" y="2125266"/>
            <a:ext cx="4000500" cy="408980"/>
          </a:xfrm>
          <a:prstGeom prst="rect">
            <a:avLst/>
          </a:prstGeom>
          <a:noFill/>
          <a:ln/>
        </p:spPr>
        <p:txBody>
          <a:bodyPr wrap="square" lIns="127508" tIns="127508" rIns="127508" bIns="127508" rtlCol="0" anchor="t">
            <a:spAutoFit/>
          </a:bodyPr>
          <a:lstStyle/>
          <a:p>
            <a:pPr marL="0" indent="0" algn="ctr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666666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IPI</a:t>
            </a:r>
            <a:endParaRPr lang="en-US" sz="987" dirty="0"/>
          </a:p>
        </p:txBody>
      </p:sp>
      <p:pic>
        <p:nvPicPr>
          <p:cNvPr id="1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8299" y="2510635"/>
            <a:ext cx="225028" cy="257175"/>
          </a:xfrm>
          <a:prstGeom prst="rect">
            <a:avLst/>
          </a:prstGeom>
        </p:spPr>
      </p:pic>
      <p:sp>
        <p:nvSpPr>
          <p:cNvPr id="15" name="Shape 11"/>
          <p:cNvSpPr/>
          <p:nvPr/>
        </p:nvSpPr>
        <p:spPr>
          <a:xfrm>
            <a:off x="440562" y="2754152"/>
            <a:ext cx="4000501" cy="959292"/>
          </a:xfrm>
          <a:prstGeom prst="rect">
            <a:avLst/>
          </a:prstGeom>
          <a:solidFill>
            <a:srgbClr val="002D5B"/>
          </a:solidFill>
          <a:ln/>
        </p:spPr>
        <p:txBody>
          <a:bodyPr/>
          <a:lstStyle/>
          <a:p>
            <a:pPr algn="ctr">
              <a:lnSpc>
                <a:spcPts val="2400"/>
              </a:lnSpc>
            </a:pPr>
            <a:endParaRPr lang="en-US" b="1" dirty="0">
              <a:solidFill>
                <a:srgbClr val="E67E22"/>
              </a:solidFill>
              <a:latin typeface="Montserrat" pitchFamily="34" charset="0"/>
              <a:ea typeface="Montserrat" pitchFamily="34" charset="-122"/>
              <a:cs typeface="Montserrat" pitchFamily="34" charset="-120"/>
            </a:endParaRPr>
          </a:p>
          <a:p>
            <a:pPr algn="ctr">
              <a:lnSpc>
                <a:spcPts val="2400"/>
              </a:lnSpc>
            </a:pPr>
            <a:r>
              <a:rPr lang="en-US" b="1" dirty="0">
                <a:solidFill>
                  <a:srgbClr val="E67E22"/>
                </a:solidFill>
                <a:latin typeface="Montserrat Classic Bold" panose="020B0604020202020204" charset="0"/>
                <a:ea typeface="Montserrat" pitchFamily="34" charset="-122"/>
                <a:cs typeface="Montserrat" pitchFamily="34" charset="-120"/>
              </a:rPr>
              <a:t>CBS</a:t>
            </a:r>
          </a:p>
          <a:p>
            <a:pPr algn="ctr">
              <a:lnSpc>
                <a:spcPts val="2400"/>
              </a:lnSpc>
            </a:pPr>
            <a:r>
              <a:rPr lang="pt-BR" sz="1200" dirty="0">
                <a:solidFill>
                  <a:schemeClr val="accent2"/>
                </a:solidFill>
                <a:latin typeface="Montserrat Classic Bold" panose="020B0604020202020204" charset="0"/>
              </a:rPr>
              <a:t>Contribuição sobre Bens e Serviços</a:t>
            </a:r>
            <a:endParaRPr lang="en-US" sz="1200" b="1" dirty="0">
              <a:solidFill>
                <a:schemeClr val="accent2"/>
              </a:solidFill>
              <a:latin typeface="Montserrat Classic Bold" panose="020B0604020202020204" charset="0"/>
              <a:ea typeface="Montserrat" pitchFamily="34" charset="-122"/>
              <a:cs typeface="Montserrat" pitchFamily="34" charset="-120"/>
            </a:endParaRPr>
          </a:p>
          <a:p>
            <a:pPr algn="ctr">
              <a:lnSpc>
                <a:spcPts val="2400"/>
              </a:lnSpc>
            </a:pPr>
            <a:endParaRPr lang="en-US" dirty="0"/>
          </a:p>
        </p:txBody>
      </p:sp>
      <p:sp>
        <p:nvSpPr>
          <p:cNvPr id="16" name="Text 12"/>
          <p:cNvSpPr/>
          <p:nvPr/>
        </p:nvSpPr>
        <p:spPr>
          <a:xfrm>
            <a:off x="2428842" y="3570089"/>
            <a:ext cx="65" cy="29206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2400"/>
              </a:lnSpc>
              <a:buNone/>
            </a:pPr>
            <a:endParaRPr lang="en-US" sz="1808" dirty="0"/>
          </a:p>
        </p:txBody>
      </p:sp>
      <p:sp>
        <p:nvSpPr>
          <p:cNvPr id="17" name="Text 13"/>
          <p:cNvSpPr/>
          <p:nvPr/>
        </p:nvSpPr>
        <p:spPr>
          <a:xfrm>
            <a:off x="428625" y="3918347"/>
            <a:ext cx="4000500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Contribuição sobre Bens e Serviços</a:t>
            </a:r>
            <a:endParaRPr lang="en-US" sz="784" dirty="0"/>
          </a:p>
        </p:txBody>
      </p:sp>
      <p:sp>
        <p:nvSpPr>
          <p:cNvPr id="18" name="Text 14"/>
          <p:cNvSpPr/>
          <p:nvPr/>
        </p:nvSpPr>
        <p:spPr>
          <a:xfrm>
            <a:off x="5928955" y="894630"/>
            <a:ext cx="1715213" cy="18062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E67E2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ESTADOS/MUNICÍPIOS</a:t>
            </a:r>
            <a:endParaRPr lang="en-US" sz="1090" dirty="0"/>
          </a:p>
        </p:txBody>
      </p:sp>
      <p:sp>
        <p:nvSpPr>
          <p:cNvPr id="19" name="Shape 15"/>
          <p:cNvSpPr/>
          <p:nvPr/>
        </p:nvSpPr>
        <p:spPr>
          <a:xfrm>
            <a:off x="4714875" y="1164431"/>
            <a:ext cx="4000500" cy="408980"/>
          </a:xfrm>
          <a:prstGeom prst="rect">
            <a:avLst/>
          </a:prstGeom>
          <a:solidFill>
            <a:srgbClr val="F1F1F1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20" name="Shape 16"/>
          <p:cNvSpPr/>
          <p:nvPr/>
        </p:nvSpPr>
        <p:spPr>
          <a:xfrm>
            <a:off x="4714875" y="1164431"/>
            <a:ext cx="42863" cy="408980"/>
          </a:xfrm>
          <a:prstGeom prst="rect">
            <a:avLst/>
          </a:prstGeom>
          <a:solidFill>
            <a:srgbClr val="CCCCCC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21" name="Text 17"/>
          <p:cNvSpPr/>
          <p:nvPr/>
        </p:nvSpPr>
        <p:spPr>
          <a:xfrm>
            <a:off x="4714875" y="1164431"/>
            <a:ext cx="4000500" cy="408980"/>
          </a:xfrm>
          <a:prstGeom prst="rect">
            <a:avLst/>
          </a:prstGeom>
          <a:noFill/>
          <a:ln/>
        </p:spPr>
        <p:txBody>
          <a:bodyPr wrap="square" lIns="127508" tIns="127508" rIns="127508" bIns="127508" rtlCol="0" anchor="t">
            <a:spAutoFit/>
          </a:bodyPr>
          <a:lstStyle/>
          <a:p>
            <a:pPr marL="0" indent="0" algn="ctr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666666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ICMS</a:t>
            </a:r>
            <a:endParaRPr lang="en-US" sz="987" dirty="0"/>
          </a:p>
        </p:txBody>
      </p:sp>
      <p:sp>
        <p:nvSpPr>
          <p:cNvPr id="22" name="Shape 18"/>
          <p:cNvSpPr/>
          <p:nvPr/>
        </p:nvSpPr>
        <p:spPr>
          <a:xfrm>
            <a:off x="4714875" y="1644848"/>
            <a:ext cx="4000500" cy="408980"/>
          </a:xfrm>
          <a:prstGeom prst="rect">
            <a:avLst/>
          </a:prstGeom>
          <a:solidFill>
            <a:srgbClr val="F1F1F1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23" name="Shape 19"/>
          <p:cNvSpPr/>
          <p:nvPr/>
        </p:nvSpPr>
        <p:spPr>
          <a:xfrm>
            <a:off x="4714875" y="1644848"/>
            <a:ext cx="42863" cy="408980"/>
          </a:xfrm>
          <a:prstGeom prst="rect">
            <a:avLst/>
          </a:prstGeom>
          <a:solidFill>
            <a:srgbClr val="CCCCCC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24" name="Text 20"/>
          <p:cNvSpPr/>
          <p:nvPr/>
        </p:nvSpPr>
        <p:spPr>
          <a:xfrm>
            <a:off x="4714875" y="1644848"/>
            <a:ext cx="4000500" cy="408980"/>
          </a:xfrm>
          <a:prstGeom prst="rect">
            <a:avLst/>
          </a:prstGeom>
          <a:noFill/>
          <a:ln/>
        </p:spPr>
        <p:txBody>
          <a:bodyPr wrap="square" lIns="127508" tIns="127508" rIns="127508" bIns="127508" rtlCol="0" anchor="t">
            <a:spAutoFit/>
          </a:bodyPr>
          <a:lstStyle/>
          <a:p>
            <a:pPr marL="0" indent="0" algn="ctr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666666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ISS</a:t>
            </a:r>
            <a:endParaRPr lang="en-US" sz="987" dirty="0"/>
          </a:p>
        </p:txBody>
      </p:sp>
      <p:pic>
        <p:nvPicPr>
          <p:cNvPr id="2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4910" y="2496977"/>
            <a:ext cx="225028" cy="257175"/>
          </a:xfrm>
          <a:prstGeom prst="rect">
            <a:avLst/>
          </a:prstGeom>
        </p:spPr>
      </p:pic>
      <p:sp>
        <p:nvSpPr>
          <p:cNvPr id="26" name="Shape 21"/>
          <p:cNvSpPr/>
          <p:nvPr/>
        </p:nvSpPr>
        <p:spPr>
          <a:xfrm>
            <a:off x="4736306" y="2767810"/>
            <a:ext cx="4000500" cy="960835"/>
          </a:xfrm>
          <a:prstGeom prst="rect">
            <a:avLst/>
          </a:prstGeom>
          <a:solidFill>
            <a:srgbClr val="002D5B"/>
          </a:solidFill>
          <a:ln/>
        </p:spPr>
        <p:txBody>
          <a:bodyPr/>
          <a:lstStyle/>
          <a:p>
            <a:pPr algn="ctr">
              <a:lnSpc>
                <a:spcPts val="2400"/>
              </a:lnSpc>
            </a:pPr>
            <a:endParaRPr lang="en-US" b="1" dirty="0">
              <a:solidFill>
                <a:srgbClr val="E67E22"/>
              </a:solidFill>
              <a:latin typeface="Montserrat" pitchFamily="34" charset="0"/>
              <a:ea typeface="Montserrat" pitchFamily="34" charset="-122"/>
              <a:cs typeface="Montserrat" pitchFamily="34" charset="-120"/>
            </a:endParaRPr>
          </a:p>
          <a:p>
            <a:pPr algn="ctr">
              <a:lnSpc>
                <a:spcPts val="2400"/>
              </a:lnSpc>
            </a:pPr>
            <a:r>
              <a:rPr lang="en-US" b="1" dirty="0">
                <a:solidFill>
                  <a:srgbClr val="E67E2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IBS</a:t>
            </a:r>
          </a:p>
          <a:p>
            <a:pPr algn="ctr">
              <a:lnSpc>
                <a:spcPts val="2400"/>
              </a:lnSpc>
            </a:pPr>
            <a:r>
              <a:rPr lang="pt-BR" sz="1200" dirty="0">
                <a:solidFill>
                  <a:schemeClr val="accent2"/>
                </a:solidFill>
                <a:latin typeface="Montserrat Classic Bold" panose="020B0604020202020204" charset="0"/>
              </a:rPr>
              <a:t>Imposto sobre Bens e Serviços</a:t>
            </a:r>
            <a:endParaRPr lang="en-US" sz="1200" dirty="0">
              <a:solidFill>
                <a:schemeClr val="accent2"/>
              </a:solidFill>
              <a:latin typeface="Montserrat Classic Bold" panose="020B0604020202020204" charset="0"/>
            </a:endParaRPr>
          </a:p>
        </p:txBody>
      </p:sp>
      <p:sp>
        <p:nvSpPr>
          <p:cNvPr id="27" name="Text 22"/>
          <p:cNvSpPr/>
          <p:nvPr/>
        </p:nvSpPr>
        <p:spPr>
          <a:xfrm>
            <a:off x="6715092" y="3518297"/>
            <a:ext cx="65" cy="29206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2400"/>
              </a:lnSpc>
              <a:buNone/>
            </a:pPr>
            <a:endParaRPr lang="en-US" sz="1808" dirty="0"/>
          </a:p>
        </p:txBody>
      </p:sp>
      <p:sp>
        <p:nvSpPr>
          <p:cNvPr id="28" name="Text 23"/>
          <p:cNvSpPr/>
          <p:nvPr/>
        </p:nvSpPr>
        <p:spPr>
          <a:xfrm>
            <a:off x="4714875" y="3866555"/>
            <a:ext cx="4000500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Imposto sobre Bens e Serviços</a:t>
            </a:r>
            <a:endParaRPr lang="en-US" sz="784" dirty="0"/>
          </a:p>
        </p:txBody>
      </p:sp>
      <p:sp>
        <p:nvSpPr>
          <p:cNvPr id="29" name="Shape 24"/>
          <p:cNvSpPr/>
          <p:nvPr/>
        </p:nvSpPr>
        <p:spPr>
          <a:xfrm>
            <a:off x="422347" y="3987173"/>
            <a:ext cx="8286750" cy="664369"/>
          </a:xfrm>
          <a:prstGeom prst="rect">
            <a:avLst/>
          </a:prstGeom>
          <a:solidFill>
            <a:srgbClr val="F8F9FA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31" name="Text 26"/>
          <p:cNvSpPr/>
          <p:nvPr/>
        </p:nvSpPr>
        <p:spPr>
          <a:xfrm>
            <a:off x="436202" y="3708576"/>
            <a:ext cx="8286750" cy="799963"/>
          </a:xfrm>
          <a:prstGeom prst="rect">
            <a:avLst/>
          </a:prstGeom>
          <a:noFill/>
          <a:ln/>
        </p:spPr>
        <p:txBody>
          <a:bodyPr wrap="square" lIns="170053" tIns="170053" rIns="170053" bIns="170053" rtlCol="0" anchor="t">
            <a:spAutoFit/>
          </a:bodyPr>
          <a:lstStyle/>
          <a:p>
            <a:pPr marL="171450" indent="-171450">
              <a:lnSpc>
                <a:spcPts val="1200"/>
              </a:lnSpc>
              <a:buFont typeface="Wingdings" panose="05000000000000000000" pitchFamily="2" charset="2"/>
              <a:buChar char="Ø"/>
            </a:pPr>
            <a:r>
              <a:rPr lang="en-US" sz="990" b="1" dirty="0" err="1">
                <a:solidFill>
                  <a:srgbClr val="003B7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Simplificação</a:t>
            </a:r>
            <a:r>
              <a:rPr lang="en-US" sz="990" b="1" dirty="0">
                <a:solidFill>
                  <a:srgbClr val="003B7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do Sistema </a:t>
            </a:r>
            <a:r>
              <a:rPr lang="en-US" sz="990" b="1" dirty="0" err="1">
                <a:solidFill>
                  <a:srgbClr val="003B7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tributário</a:t>
            </a:r>
            <a:endParaRPr lang="en-US" sz="990" b="1" dirty="0">
              <a:solidFill>
                <a:srgbClr val="003B73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pPr marL="171450" indent="-171450">
              <a:lnSpc>
                <a:spcPts val="1200"/>
              </a:lnSpc>
              <a:buFont typeface="Wingdings" panose="05000000000000000000" pitchFamily="2" charset="2"/>
              <a:buChar char="Ø"/>
            </a:pPr>
            <a:endParaRPr lang="en-US" sz="990" b="1" dirty="0">
              <a:solidFill>
                <a:srgbClr val="003B73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pPr marL="171450" indent="-171450">
              <a:lnSpc>
                <a:spcPts val="1200"/>
              </a:lnSpc>
              <a:buFont typeface="Wingdings" panose="05000000000000000000" pitchFamily="2" charset="2"/>
              <a:buChar char="Ø"/>
            </a:pPr>
            <a:r>
              <a:rPr lang="en-US" sz="990" b="1" dirty="0" err="1">
                <a:solidFill>
                  <a:srgbClr val="003B7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Aumento</a:t>
            </a:r>
            <a:r>
              <a:rPr lang="en-US" sz="990" b="1" dirty="0">
                <a:solidFill>
                  <a:srgbClr val="003B7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da </a:t>
            </a:r>
            <a:r>
              <a:rPr lang="en-US" sz="990" b="1" dirty="0" err="1">
                <a:solidFill>
                  <a:srgbClr val="003B7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não-cumulatividade</a:t>
            </a:r>
            <a:endParaRPr lang="en-US" sz="990" dirty="0"/>
          </a:p>
        </p:txBody>
      </p:sp>
      <p:sp>
        <p:nvSpPr>
          <p:cNvPr id="33" name="Freeform 4">
            <a:extLst>
              <a:ext uri="{FF2B5EF4-FFF2-40B4-BE49-F238E27FC236}">
                <a16:creationId xmlns:a16="http://schemas.microsoft.com/office/drawing/2014/main" id="{1B4B4B5C-6CBC-8DE4-B68A-4BDF879B7879}"/>
              </a:ext>
            </a:extLst>
          </p:cNvPr>
          <p:cNvSpPr/>
          <p:nvPr/>
        </p:nvSpPr>
        <p:spPr>
          <a:xfrm>
            <a:off x="-559872" y="3952906"/>
            <a:ext cx="10263744" cy="1190594"/>
          </a:xfrm>
          <a:custGeom>
            <a:avLst/>
            <a:gdLst/>
            <a:ahLst/>
            <a:cxnLst/>
            <a:rect l="l" t="t" r="r" b="b"/>
            <a:pathLst>
              <a:path w="20527487" h="2381188">
                <a:moveTo>
                  <a:pt x="0" y="0"/>
                </a:moveTo>
                <a:lnTo>
                  <a:pt x="20527486" y="0"/>
                </a:lnTo>
                <a:lnTo>
                  <a:pt x="20527486" y="2381188"/>
                </a:lnTo>
                <a:lnTo>
                  <a:pt x="0" y="238118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900"/>
          </a:p>
        </p:txBody>
      </p:sp>
      <p:sp>
        <p:nvSpPr>
          <p:cNvPr id="34" name="Freeform 7">
            <a:extLst>
              <a:ext uri="{FF2B5EF4-FFF2-40B4-BE49-F238E27FC236}">
                <a16:creationId xmlns:a16="http://schemas.microsoft.com/office/drawing/2014/main" id="{FCF5EFBC-4C36-990B-8ABD-0DC47237D36E}"/>
              </a:ext>
            </a:extLst>
          </p:cNvPr>
          <p:cNvSpPr/>
          <p:nvPr/>
        </p:nvSpPr>
        <p:spPr>
          <a:xfrm>
            <a:off x="7694288" y="4255836"/>
            <a:ext cx="935362" cy="746628"/>
          </a:xfrm>
          <a:custGeom>
            <a:avLst/>
            <a:gdLst/>
            <a:ahLst/>
            <a:cxnLst/>
            <a:rect l="l" t="t" r="r" b="b"/>
            <a:pathLst>
              <a:path w="1870724" h="1493256">
                <a:moveTo>
                  <a:pt x="0" y="0"/>
                </a:moveTo>
                <a:lnTo>
                  <a:pt x="1870724" y="0"/>
                </a:lnTo>
                <a:lnTo>
                  <a:pt x="1870724" y="1493256"/>
                </a:lnTo>
                <a:lnTo>
                  <a:pt x="0" y="149325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41906"/>
            </a:stretch>
          </a:blipFill>
        </p:spPr>
        <p:txBody>
          <a:bodyPr/>
          <a:lstStyle/>
          <a:p>
            <a:endParaRPr lang="pt-BR" sz="900"/>
          </a:p>
        </p:txBody>
      </p:sp>
      <p:pic>
        <p:nvPicPr>
          <p:cNvPr id="35" name="Imagem 34">
            <a:extLst>
              <a:ext uri="{FF2B5EF4-FFF2-40B4-BE49-F238E27FC236}">
                <a16:creationId xmlns:a16="http://schemas.microsoft.com/office/drawing/2014/main" id="{A4AA8C1F-9E6A-6FCC-BB40-001EBA97B6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2068"/>
            <a:ext cx="9144000" cy="727046"/>
          </a:xfrm>
          <a:prstGeom prst="rect">
            <a:avLst/>
          </a:prstGeom>
        </p:spPr>
      </p:pic>
      <p:sp>
        <p:nvSpPr>
          <p:cNvPr id="37" name="CaixaDeTexto 36">
            <a:extLst>
              <a:ext uri="{FF2B5EF4-FFF2-40B4-BE49-F238E27FC236}">
                <a16:creationId xmlns:a16="http://schemas.microsoft.com/office/drawing/2014/main" id="{C9948320-7613-BDFA-1726-BC3D3F99C593}"/>
              </a:ext>
            </a:extLst>
          </p:cNvPr>
          <p:cNvSpPr txBox="1"/>
          <p:nvPr/>
        </p:nvSpPr>
        <p:spPr>
          <a:xfrm>
            <a:off x="422347" y="164484"/>
            <a:ext cx="5644825" cy="402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 rtl="0" eaLnBrk="1" latinLnBrk="0" hangingPunct="1">
              <a:lnSpc>
                <a:spcPts val="2600"/>
              </a:lnSpc>
              <a:buNone/>
            </a:pPr>
            <a:r>
              <a:rPr lang="en-US" sz="1800" b="1" kern="12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rPr>
              <a:t>REFORMA TRIBUTÁRIA: O NOVO IVA DUAL</a:t>
            </a:r>
            <a:endParaRPr lang="pt-BR" dirty="0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F17303-C8E6-81F2-B9B4-70F1979254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F32077EF-3AAB-1087-7082-1528993219F1}"/>
              </a:ext>
            </a:extLst>
          </p:cNvPr>
          <p:cNvSpPr/>
          <p:nvPr/>
        </p:nvSpPr>
        <p:spPr>
          <a:xfrm>
            <a:off x="7667625" y="514350"/>
            <a:ext cx="962025" cy="142875"/>
          </a:xfrm>
          <a:prstGeom prst="rect">
            <a:avLst/>
          </a:prstGeom>
          <a:solidFill>
            <a:srgbClr val="CB7C42"/>
          </a:solidFill>
        </p:spPr>
        <p:txBody>
          <a:bodyPr/>
          <a:lstStyle/>
          <a:p>
            <a:endParaRPr lang="pt-BR" sz="90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10DA81C5-F3A3-C92D-1827-1B0E1A7284BE}"/>
              </a:ext>
            </a:extLst>
          </p:cNvPr>
          <p:cNvSpPr txBox="1"/>
          <p:nvPr/>
        </p:nvSpPr>
        <p:spPr>
          <a:xfrm rot="19756">
            <a:off x="550119" y="1063959"/>
            <a:ext cx="6992556" cy="2929937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just">
              <a:lnSpc>
                <a:spcPts val="1330"/>
              </a:lnSpc>
            </a:pPr>
            <a:endParaRPr lang="pt-BR" sz="950" spc="13">
              <a:solidFill>
                <a:srgbClr val="0F325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just">
              <a:lnSpc>
                <a:spcPts val="1330"/>
              </a:lnSpc>
            </a:pPr>
            <a:endParaRPr lang="pt-BR" sz="950" b="1" spc="13">
              <a:solidFill>
                <a:srgbClr val="0F325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just">
              <a:lnSpc>
                <a:spcPts val="1330"/>
              </a:lnSpc>
            </a:pPr>
            <a:endParaRPr lang="pt-BR" sz="950" b="1" spc="13">
              <a:solidFill>
                <a:srgbClr val="0F325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4ABACF3B-D964-9700-E6DD-193C9317F9BB}"/>
              </a:ext>
            </a:extLst>
          </p:cNvPr>
          <p:cNvSpPr/>
          <p:nvPr/>
        </p:nvSpPr>
        <p:spPr>
          <a:xfrm>
            <a:off x="7392800" y="4255836"/>
            <a:ext cx="1327339" cy="746628"/>
          </a:xfrm>
          <a:custGeom>
            <a:avLst/>
            <a:gdLst/>
            <a:ahLst/>
            <a:cxnLst/>
            <a:rect l="l" t="t" r="r" b="b"/>
            <a:pathLst>
              <a:path w="2654678" h="1493256">
                <a:moveTo>
                  <a:pt x="0" y="0"/>
                </a:moveTo>
                <a:lnTo>
                  <a:pt x="2654678" y="0"/>
                </a:lnTo>
                <a:lnTo>
                  <a:pt x="2654678" y="1493256"/>
                </a:lnTo>
                <a:lnTo>
                  <a:pt x="0" y="14932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 sz="90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B060BE4E-26C6-7FE2-5A95-7EE054369193}"/>
              </a:ext>
            </a:extLst>
          </p:cNvPr>
          <p:cNvSpPr/>
          <p:nvPr/>
        </p:nvSpPr>
        <p:spPr>
          <a:xfrm>
            <a:off x="-559872" y="3952906"/>
            <a:ext cx="10263744" cy="1190594"/>
          </a:xfrm>
          <a:custGeom>
            <a:avLst/>
            <a:gdLst/>
            <a:ahLst/>
            <a:cxnLst/>
            <a:rect l="l" t="t" r="r" b="b"/>
            <a:pathLst>
              <a:path w="20527487" h="2381188">
                <a:moveTo>
                  <a:pt x="0" y="0"/>
                </a:moveTo>
                <a:lnTo>
                  <a:pt x="20527486" y="0"/>
                </a:lnTo>
                <a:lnTo>
                  <a:pt x="20527486" y="2381188"/>
                </a:lnTo>
                <a:lnTo>
                  <a:pt x="0" y="238118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900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1433BB03-7963-F598-4F71-E13990F24348}"/>
              </a:ext>
            </a:extLst>
          </p:cNvPr>
          <p:cNvSpPr/>
          <p:nvPr/>
        </p:nvSpPr>
        <p:spPr>
          <a:xfrm>
            <a:off x="7694288" y="4255836"/>
            <a:ext cx="935362" cy="746628"/>
          </a:xfrm>
          <a:custGeom>
            <a:avLst/>
            <a:gdLst/>
            <a:ahLst/>
            <a:cxnLst/>
            <a:rect l="l" t="t" r="r" b="b"/>
            <a:pathLst>
              <a:path w="1870724" h="1493256">
                <a:moveTo>
                  <a:pt x="0" y="0"/>
                </a:moveTo>
                <a:lnTo>
                  <a:pt x="1870724" y="0"/>
                </a:lnTo>
                <a:lnTo>
                  <a:pt x="1870724" y="1493256"/>
                </a:lnTo>
                <a:lnTo>
                  <a:pt x="0" y="14932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41906"/>
            </a:stretch>
          </a:blipFill>
        </p:spPr>
        <p:txBody>
          <a:bodyPr/>
          <a:lstStyle/>
          <a:p>
            <a:endParaRPr lang="pt-BR" sz="900"/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5C6BA49E-9BEC-F628-1FDC-ED949B8779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296831"/>
              </p:ext>
            </p:extLst>
          </p:nvPr>
        </p:nvGraphicFramePr>
        <p:xfrm>
          <a:off x="875872" y="1085327"/>
          <a:ext cx="7392256" cy="27161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90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58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8791">
                  <a:extLst>
                    <a:ext uri="{9D8B030D-6E8A-4147-A177-3AD203B41FA5}">
                      <a16:colId xmlns:a16="http://schemas.microsoft.com/office/drawing/2014/main" val="1787981026"/>
                    </a:ext>
                  </a:extLst>
                </a:gridCol>
                <a:gridCol w="8666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161">
                  <a:extLst>
                    <a:ext uri="{9D8B030D-6E8A-4147-A177-3AD203B41FA5}">
                      <a16:colId xmlns:a16="http://schemas.microsoft.com/office/drawing/2014/main" val="4004386012"/>
                    </a:ext>
                  </a:extLst>
                </a:gridCol>
                <a:gridCol w="7257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57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57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5661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296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600" dirty="0">
                          <a:effectLst/>
                        </a:rPr>
                        <a:t>ff</a:t>
                      </a:r>
                      <a:endParaRPr lang="pt-B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effectLst/>
                          <a:latin typeface="Montserrat" panose="00000500000000000000" pitchFamily="2" charset="0"/>
                        </a:rPr>
                        <a:t>2026</a:t>
                      </a:r>
                      <a:endParaRPr lang="pt-BR" sz="900" b="1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effectLst/>
                          <a:latin typeface="Montserrat" panose="00000500000000000000" pitchFamily="2" charset="0"/>
                        </a:rPr>
                        <a:t>2027</a:t>
                      </a:r>
                      <a:endParaRPr lang="pt-BR" sz="900" b="1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effectLst/>
                          <a:latin typeface="Montserrat" panose="00000500000000000000" pitchFamily="2" charset="0"/>
                        </a:rPr>
                        <a:t>2028</a:t>
                      </a:r>
                      <a:endParaRPr lang="pt-BR" sz="900" b="1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effectLst/>
                          <a:latin typeface="Montserrat" panose="00000500000000000000" pitchFamily="2" charset="0"/>
                        </a:rPr>
                        <a:t>2029</a:t>
                      </a:r>
                      <a:endParaRPr lang="pt-BR" sz="900" b="1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effectLst/>
                          <a:latin typeface="Montserrat" panose="00000500000000000000" pitchFamily="2" charset="0"/>
                        </a:rPr>
                        <a:t>2030</a:t>
                      </a:r>
                      <a:endParaRPr lang="pt-BR" sz="900" b="1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effectLst/>
                          <a:latin typeface="Montserrat" panose="00000500000000000000" pitchFamily="2" charset="0"/>
                        </a:rPr>
                        <a:t>2031</a:t>
                      </a:r>
                      <a:endParaRPr lang="pt-BR" sz="900" b="1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effectLst/>
                          <a:latin typeface="Montserrat" panose="00000500000000000000" pitchFamily="2" charset="0"/>
                        </a:rPr>
                        <a:t>2032</a:t>
                      </a:r>
                      <a:endParaRPr lang="pt-BR" sz="900" b="1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effectLst/>
                          <a:latin typeface="Montserrat" panose="00000500000000000000" pitchFamily="2" charset="0"/>
                        </a:rPr>
                        <a:t>2033</a:t>
                      </a:r>
                      <a:endParaRPr lang="pt-BR" sz="900" b="1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7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  <a:latin typeface="Montserrat" panose="00000500000000000000" pitchFamily="2" charset="0"/>
                        </a:rPr>
                        <a:t>PIS</a:t>
                      </a:r>
                      <a:endParaRPr lang="pt-BR" sz="9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 b="0"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Sem alteração</a:t>
                      </a:r>
                      <a:endParaRPr lang="pt-BR" sz="800" b="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 anchor="ctr"/>
                </a:tc>
                <a:tc gridSpan="7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Extinto</a:t>
                      </a:r>
                      <a:endParaRPr lang="pt-BR" sz="800" b="1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1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  <a:latin typeface="Montserrat" panose="00000500000000000000" pitchFamily="2" charset="0"/>
                        </a:rPr>
                        <a:t>COFINS</a:t>
                      </a:r>
                      <a:endParaRPr lang="pt-BR" sz="9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 b="0">
                          <a:effectLst/>
                          <a:latin typeface="Montserrat" panose="00000500000000000000" pitchFamily="2" charset="0"/>
                        </a:rPr>
                        <a:t>Sem alteração</a:t>
                      </a:r>
                      <a:endParaRPr lang="pt-BR" sz="800" b="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 anchor="ctr"/>
                </a:tc>
                <a:tc gridSpan="7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Extinto</a:t>
                      </a:r>
                      <a:endParaRPr lang="pt-BR" sz="800" b="1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1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IPI</a:t>
                      </a:r>
                    </a:p>
                  </a:txBody>
                  <a:tcPr marL="34290" marR="34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 b="0" dirty="0"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Sem alteração</a:t>
                      </a:r>
                    </a:p>
                  </a:txBody>
                  <a:tcPr marL="34290" marR="34290" marT="0" marB="0" anchor="ctr"/>
                </a:tc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1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Extinto </a:t>
                      </a:r>
                      <a:r>
                        <a:rPr lang="pt-BR" sz="8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(exceto para ZFM para utilização de créditos)</a:t>
                      </a:r>
                      <a:endParaRPr lang="pt-BR" sz="800" b="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620540"/>
                  </a:ext>
                </a:extLst>
              </a:tr>
              <a:tr h="3021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  <a:latin typeface="Montserrat" panose="00000500000000000000" pitchFamily="2" charset="0"/>
                        </a:rPr>
                        <a:t>CBS</a:t>
                      </a:r>
                      <a:endParaRPr lang="pt-BR" sz="9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0,9%</a:t>
                      </a:r>
                      <a:endParaRPr lang="pt-BR" sz="800" b="1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 anchor="ctr"/>
                </a:tc>
                <a:tc gridSpan="7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8,8</a:t>
                      </a:r>
                      <a:r>
                        <a:rPr lang="pt-BR" sz="800" b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% </a:t>
                      </a:r>
                      <a:r>
                        <a:rPr lang="pt-BR" sz="800" b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(ou outra alíquota estabelecida por Resolução do Senado)</a:t>
                      </a:r>
                      <a:endParaRPr lang="pt-BR" sz="800" b="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0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  <a:latin typeface="Montserrat" panose="00000500000000000000" pitchFamily="2" charset="0"/>
                        </a:rPr>
                        <a:t>ICMS</a:t>
                      </a:r>
                      <a:endParaRPr lang="pt-BR" sz="9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 anchor="ctr"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 b="0" dirty="0"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Sem alteração</a:t>
                      </a:r>
                    </a:p>
                  </a:txBody>
                  <a:tcPr marL="34290" marR="3429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18,8%</a:t>
                      </a:r>
                      <a:r>
                        <a:rPr lang="pt-BR" sz="8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*</a:t>
                      </a:r>
                      <a:endParaRPr lang="pt-BR" sz="1500" b="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17,6%</a:t>
                      </a:r>
                      <a:endParaRPr lang="pt-BR" sz="800" b="1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15,4%</a:t>
                      </a:r>
                      <a:endParaRPr lang="pt-BR" sz="800" b="1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13,2%</a:t>
                      </a:r>
                      <a:endParaRPr lang="pt-BR" sz="800" b="1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 b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Extinto</a:t>
                      </a:r>
                      <a:endParaRPr lang="pt-BR" sz="800" b="1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21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  <a:latin typeface="Montserrat" panose="00000500000000000000" pitchFamily="2" charset="0"/>
                        </a:rPr>
                        <a:t>ISS</a:t>
                      </a:r>
                      <a:endParaRPr lang="pt-BR" sz="9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 anchor="ctr"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 b="0" dirty="0"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Sem alteração</a:t>
                      </a:r>
                    </a:p>
                  </a:txBody>
                  <a:tcPr marL="34290" marR="3429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1,8%</a:t>
                      </a:r>
                      <a:r>
                        <a:rPr lang="pt-BR" sz="8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*</a:t>
                      </a:r>
                      <a:endParaRPr lang="pt-BR" sz="1500" b="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1,6%</a:t>
                      </a:r>
                      <a:endParaRPr lang="pt-BR" sz="800" b="1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1,4%</a:t>
                      </a:r>
                      <a:endParaRPr lang="pt-BR" sz="800" b="1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1,2%</a:t>
                      </a:r>
                      <a:endParaRPr lang="pt-BR" sz="800" b="1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 b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Extinto</a:t>
                      </a:r>
                      <a:endParaRPr lang="pt-BR" sz="800" b="1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21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  <a:latin typeface="Montserrat" panose="00000500000000000000" pitchFamily="2" charset="0"/>
                        </a:rPr>
                        <a:t>IBS</a:t>
                      </a:r>
                      <a:endParaRPr lang="pt-BR" sz="9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0,1%</a:t>
                      </a:r>
                      <a:endParaRPr lang="pt-BR" sz="800" b="1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1,87%</a:t>
                      </a:r>
                      <a:r>
                        <a:rPr lang="pt-BR" sz="8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lang="pt-BR" sz="1500" b="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3,7%</a:t>
                      </a:r>
                    </a:p>
                  </a:txBody>
                  <a:tcPr marL="34290" marR="342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5,6%</a:t>
                      </a:r>
                    </a:p>
                  </a:txBody>
                  <a:tcPr marL="34290" marR="342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7,5%</a:t>
                      </a:r>
                    </a:p>
                  </a:txBody>
                  <a:tcPr marL="34290" marR="342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18,7%</a:t>
                      </a:r>
                    </a:p>
                  </a:txBody>
                  <a:tcPr marL="34290" marR="342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7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  <a:latin typeface="Montserrat" panose="00000500000000000000" pitchFamily="2" charset="0"/>
                        </a:rPr>
                        <a:t>IS</a:t>
                      </a:r>
                      <a:endParaRPr lang="pt-BR" sz="9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 b="0" dirty="0">
                          <a:solidFill>
                            <a:srgbClr val="0D0D0D"/>
                          </a:solidFill>
                          <a:effectLst/>
                          <a:latin typeface="Montserrat" panose="00000500000000000000" pitchFamily="2" charset="0"/>
                        </a:rPr>
                        <a:t>Sem alteração</a:t>
                      </a:r>
                      <a:endParaRPr lang="pt-BR" sz="800" b="0" dirty="0">
                        <a:solidFill>
                          <a:srgbClr val="0D0D0D"/>
                        </a:solidFill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7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Alíquotas específicas para cada produto ou serviço </a:t>
                      </a:r>
                      <a:endParaRPr lang="pt-BR" sz="800" b="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9" name="Imagem 8">
            <a:extLst>
              <a:ext uri="{FF2B5EF4-FFF2-40B4-BE49-F238E27FC236}">
                <a16:creationId xmlns:a16="http://schemas.microsoft.com/office/drawing/2014/main" id="{E79C9AFA-D7E8-9AB3-B68D-30B7DF4E5A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222"/>
            <a:ext cx="9144000" cy="72704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6F23097-F9DE-0065-F600-6B4A14221B8F}"/>
              </a:ext>
            </a:extLst>
          </p:cNvPr>
          <p:cNvSpPr txBox="1"/>
          <p:nvPr/>
        </p:nvSpPr>
        <p:spPr>
          <a:xfrm>
            <a:off x="875872" y="3952906"/>
            <a:ext cx="1286303" cy="21544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pt-BR" sz="800" dirty="0">
                <a:latin typeface="Montserrat" panose="00000500000000000000" pitchFamily="2" charset="0"/>
              </a:rPr>
              <a:t>*Alíquotas estimadas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8A48036E-A1B9-3B2E-B463-C0C9BADCDFF7}"/>
              </a:ext>
            </a:extLst>
          </p:cNvPr>
          <p:cNvSpPr/>
          <p:nvPr/>
        </p:nvSpPr>
        <p:spPr>
          <a:xfrm>
            <a:off x="875872" y="3952906"/>
            <a:ext cx="128630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52B1A78-DB2B-F57E-823B-B6990C5009CF}"/>
              </a:ext>
            </a:extLst>
          </p:cNvPr>
          <p:cNvSpPr txBox="1"/>
          <p:nvPr/>
        </p:nvSpPr>
        <p:spPr>
          <a:xfrm>
            <a:off x="422347" y="164484"/>
            <a:ext cx="6730928" cy="402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 rtl="0" eaLnBrk="1" latinLnBrk="0" hangingPunct="1">
              <a:lnSpc>
                <a:spcPts val="2600"/>
              </a:lnSpc>
              <a:buNone/>
            </a:pPr>
            <a:r>
              <a:rPr lang="en-US" sz="1800" b="1" kern="12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rPr>
              <a:t>REFORMA TRIBUTÁRIA: PERÍODO DE TRANSIÇÃO</a:t>
            </a:r>
            <a:endParaRPr lang="pt-BR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36192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3488</TotalTime>
  <Words>1604</Words>
  <Application>Microsoft Office PowerPoint</Application>
  <PresentationFormat>Apresentação na tela (16:9)</PresentationFormat>
  <Paragraphs>291</Paragraphs>
  <Slides>20</Slides>
  <Notes>16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8" baseType="lpstr">
      <vt:lpstr>Arial</vt:lpstr>
      <vt:lpstr>Calibri</vt:lpstr>
      <vt:lpstr>Maven Pro Medium</vt:lpstr>
      <vt:lpstr>Montserrat</vt:lpstr>
      <vt:lpstr>Montserrat Classic Bold</vt:lpstr>
      <vt:lpstr>Open Sans</vt:lpstr>
      <vt:lpstr>Wingdings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Office4</cp:lastModifiedBy>
  <cp:revision>36</cp:revision>
  <cp:lastPrinted>2026-04-07T00:24:38Z</cp:lastPrinted>
  <dcterms:created xsi:type="dcterms:W3CDTF">2026-03-29T13:53:32Z</dcterms:created>
  <dcterms:modified xsi:type="dcterms:W3CDTF">2026-04-09T17:49:41Z</dcterms:modified>
</cp:coreProperties>
</file>